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Palatino Linotype"/>
      <p:regular r:id="rId46"/>
      <p:bold r:id="rId47"/>
      <p:italic r:id="rId48"/>
      <p:boldItalic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Hillary Takahash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PalatinoLinotype-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PalatinoLinotype-italic.fntdata"/><Relationship Id="rId47" Type="http://schemas.openxmlformats.org/officeDocument/2006/relationships/font" Target="fonts/PalatinoLinotype-bold.fntdata"/><Relationship Id="rId49" Type="http://schemas.openxmlformats.org/officeDocument/2006/relationships/font" Target="fonts/PalatinoLinotype-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8-22T21:02:21.546">
    <p:pos x="177" y="313"/>
    <p:text>once the proposed P&amp;Z is fully passed, do you know what impact that may have on IFS CUP? Would that require some type of review?</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8-22T15:59:14.324">
    <p:pos x="288" y="332"/>
    <p:text>this title seems awkward to read</p:text>
  </p:cm>
  <p:cm authorId="0" idx="3" dt="2021-08-22T15:57:35.834">
    <p:pos x="288" y="332"/>
    <p:text>Causal Impacts of Concentration of Poverty</p:text>
  </p:cm>
  <p:cm authorId="0" idx="4" dt="2021-08-22T15:59:14.324">
    <p:pos x="288" y="332"/>
    <p:text>i think we need to make some of the terms listed more accessible or clarify them verbally, but with time that might not be the best use of explanation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acc15004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eacc15004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Goals - To add criteria for selection</a:t>
            </a:r>
            <a:endParaRPr/>
          </a:p>
          <a:p>
            <a:pPr indent="0" lvl="0" marL="0" rtl="0" algn="l">
              <a:spcBef>
                <a:spcPts val="0"/>
              </a:spcBef>
              <a:spcAft>
                <a:spcPts val="0"/>
              </a:spcAft>
              <a:buNone/>
            </a:pPr>
            <a:r>
              <a:t/>
            </a:r>
            <a:endParaRPr/>
          </a:p>
        </p:txBody>
      </p:sp>
      <p:sp>
        <p:nvSpPr>
          <p:cNvPr id="106" name="Google Shape;106;geacc15004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acc150047_0_4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100"/>
              <a:buFont typeface="Arial"/>
              <a:buNone/>
            </a:pPr>
            <a:r>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-Little Rock - data provided was for two sites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-This data is slightly differing than what was offered by TaskForce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72" name="Google Shape;172;geacc150047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acc150047_0_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-Greensboro - adjoining MF residential property’s parking and entrance, but note that over 300 ft to residential building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t/>
            </a:r>
            <a:endParaRPr>
              <a:solidFill>
                <a:schemeClr val="dk1"/>
              </a:solidFill>
              <a:latin typeface="Palatino Linotype"/>
              <a:ea typeface="Palatino Linotype"/>
              <a:cs typeface="Palatino Linotype"/>
              <a:sym typeface="Palatino Linotype"/>
            </a:endParaRPr>
          </a:p>
        </p:txBody>
      </p:sp>
      <p:sp>
        <p:nvSpPr>
          <p:cNvPr id="179" name="Google Shape;179;geacc150047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acc150047_0_4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186" name="Google Shape;186;geacc150047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acc150047_0_3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State St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 we’ve included an additional potential PSH site;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 this week’s homework mentioned not siting shelters near one another</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 amenities serve to draw folks through neighborhood (greenbelt access/willow park)</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t/>
            </a:r>
            <a:endParaRPr/>
          </a:p>
        </p:txBody>
      </p:sp>
      <p:sp>
        <p:nvSpPr>
          <p:cNvPr id="193" name="Google Shape;193;geacc150047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eacc150047_0_3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highlight>
                  <a:srgbClr val="FFFFFF"/>
                </a:highlight>
              </a:rPr>
              <a:t>Katy :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-despite the 24-hr availability, based on 1) cramped conditions and 2) in-shelter restrictions (e.g., no alcohol or drugs allowed on-site, lack of privacy to have sex), we do anticipate that people will choose to seek more space and presumption of privacy outside of the shelter (for both activities that would be legal and unjudged in private and potential illegal substance use for those still struggling with substance abuse disabilites (this general comment is supported by comments from Salt Lake County homeless services representative who agreed to speak with us - who recently opened a new shelter;note - their shelter is a similar 24 hr service model and offers twice the space per person as the proposal) </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-the shelter is anticipated to serve a population with a high degree of individual trauma experiences in their residents</a:t>
            </a:r>
            <a:endParaRPr>
              <a:solidFill>
                <a:srgbClr val="222222"/>
              </a:solidFill>
              <a:highlight>
                <a:srgbClr val="FFFFFF"/>
              </a:highlight>
            </a:endParaRPr>
          </a:p>
          <a:p>
            <a:pPr indent="0" lvl="0" marL="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a:p>
            <a:pPr indent="0" lvl="0" marL="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Share anecdote about D&amp;A living with us to prep for roll into shelter space per guest</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Include quote? (re: shelter can be a barrier?) </a:t>
            </a:r>
            <a:r>
              <a:rPr lang="en" sz="2000">
                <a:solidFill>
                  <a:schemeClr val="dk1"/>
                </a:solidFill>
              </a:rPr>
              <a:t>“</a:t>
            </a:r>
            <a:r>
              <a:rPr i="1" lang="en" sz="2000">
                <a:solidFill>
                  <a:schemeClr val="dk1"/>
                </a:solidFill>
              </a:rPr>
              <a:t>Most shelters tend to attract people who are chronically homeless and addicted. This can be frightening to someone newly homeless or to those who struggle with mental illness or social phobias</a:t>
            </a:r>
            <a:r>
              <a:rPr lang="en" sz="2000">
                <a:solidFill>
                  <a:schemeClr val="dk1"/>
                </a:solidFill>
              </a:rPr>
              <a:t>” [Arlington Shelter, 2020 </a:t>
            </a:r>
            <a:endParaRPr>
              <a:solidFill>
                <a:srgbClr val="222222"/>
              </a:solidFill>
              <a:highlight>
                <a:srgbClr val="FFFFFF"/>
              </a:highlight>
            </a:endParaRPr>
          </a:p>
          <a:p>
            <a:pPr indent="0" lvl="0" marL="0" rtl="0" algn="l">
              <a:spcBef>
                <a:spcPts val="0"/>
              </a:spcBef>
              <a:spcAft>
                <a:spcPts val="0"/>
              </a:spcAft>
              <a:buNone/>
            </a:pPr>
            <a:r>
              <a:t/>
            </a:r>
            <a:endParaRPr/>
          </a:p>
        </p:txBody>
      </p:sp>
      <p:sp>
        <p:nvSpPr>
          <p:cNvPr id="201" name="Google Shape;201;geacc150047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acc150047_0_3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hill</a:t>
            </a:r>
            <a:endParaRPr/>
          </a:p>
        </p:txBody>
      </p:sp>
      <p:sp>
        <p:nvSpPr>
          <p:cNvPr id="210" name="Google Shape;210;geacc150047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acc150047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Describe how to read maps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Rite Aid represents the large red </a:t>
            </a:r>
            <a:r>
              <a:rPr lang="en">
                <a:solidFill>
                  <a:schemeClr val="dk1"/>
                </a:solidFill>
                <a:latin typeface="Palatino Linotype"/>
                <a:ea typeface="Palatino Linotype"/>
                <a:cs typeface="Palatino Linotype"/>
                <a:sym typeface="Palatino Linotype"/>
              </a:rPr>
              <a:t>circle</a:t>
            </a:r>
            <a:r>
              <a:rPr lang="en">
                <a:solidFill>
                  <a:schemeClr val="dk1"/>
                </a:solidFill>
                <a:latin typeface="Palatino Linotype"/>
                <a:ea typeface="Palatino Linotype"/>
                <a:cs typeface="Palatino Linotype"/>
                <a:sym typeface="Palatino Linotype"/>
              </a:rPr>
              <a:t> area</a:t>
            </a:r>
            <a:endParaRPr>
              <a:solidFill>
                <a:schemeClr val="dk1"/>
              </a:solidFill>
              <a:latin typeface="Palatino Linotype"/>
              <a:ea typeface="Palatino Linotype"/>
              <a:cs typeface="Palatino Linotype"/>
              <a:sym typeface="Palatino Linotype"/>
            </a:endParaRPr>
          </a:p>
        </p:txBody>
      </p:sp>
      <p:sp>
        <p:nvSpPr>
          <p:cNvPr id="219" name="Google Shape;219;geacc150047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acc150047_0_5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14300" rtl="0" algn="l">
              <a:spcBef>
                <a:spcPts val="400"/>
              </a:spcBef>
              <a:spcAft>
                <a:spcPts val="0"/>
              </a:spcAft>
              <a:buNone/>
            </a:pPr>
            <a:r>
              <a:rPr lang="en">
                <a:solidFill>
                  <a:schemeClr val="dk1"/>
                </a:solidFill>
                <a:latin typeface="Palatino Linotype"/>
                <a:ea typeface="Palatino Linotype"/>
                <a:cs typeface="Palatino Linotype"/>
                <a:sym typeface="Palatino Linotype"/>
              </a:rPr>
              <a:t>Up to 10% of those shelter avoidant state the drug culture as the reason </a:t>
            </a:r>
            <a:endParaRPr>
              <a:solidFill>
                <a:schemeClr val="dk1"/>
              </a:solidFill>
              <a:latin typeface="Palatino Linotype"/>
              <a:ea typeface="Palatino Linotype"/>
              <a:cs typeface="Palatino Linotype"/>
              <a:sym typeface="Palatino Linotype"/>
            </a:endParaRPr>
          </a:p>
          <a:p>
            <a:pPr indent="0" lvl="0" marL="114300" rtl="0" algn="l">
              <a:spcBef>
                <a:spcPts val="400"/>
              </a:spcBef>
              <a:spcAft>
                <a:spcPts val="0"/>
              </a:spcAft>
              <a:buNone/>
            </a:pPr>
            <a:r>
              <a:rPr lang="en">
                <a:solidFill>
                  <a:schemeClr val="dk1"/>
                </a:solidFill>
                <a:latin typeface="Palatino Linotype"/>
                <a:ea typeface="Palatino Linotype"/>
                <a:cs typeface="Palatino Linotype"/>
                <a:sym typeface="Palatino Linotype"/>
              </a:rPr>
              <a:t>We also heard from neighbors who were </a:t>
            </a:r>
            <a:r>
              <a:rPr lang="en">
                <a:solidFill>
                  <a:schemeClr val="dk1"/>
                </a:solidFill>
                <a:latin typeface="Palatino Linotype"/>
                <a:ea typeface="Palatino Linotype"/>
                <a:cs typeface="Palatino Linotype"/>
                <a:sym typeface="Palatino Linotype"/>
              </a:rPr>
              <a:t>formerly</a:t>
            </a:r>
            <a:r>
              <a:rPr lang="en">
                <a:solidFill>
                  <a:schemeClr val="dk1"/>
                </a:solidFill>
                <a:latin typeface="Palatino Linotype"/>
                <a:ea typeface="Palatino Linotype"/>
                <a:cs typeface="Palatino Linotype"/>
                <a:sym typeface="Palatino Linotype"/>
              </a:rPr>
              <a:t> experiencing homelessness that the drug culture surrounding shelter was something they were glad to be away from and concerned about it being brought into the neighborhood with the state street shelter site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IFS does not allow drug and alcohol use so the majority of those behaviors are pushed off site</a:t>
            </a:r>
            <a:endParaRPr>
              <a:solidFill>
                <a:schemeClr val="dk1"/>
              </a:solidFill>
              <a:latin typeface="Palatino Linotype"/>
              <a:ea typeface="Palatino Linotype"/>
              <a:cs typeface="Palatino Linotype"/>
              <a:sym typeface="Palatino Linotype"/>
            </a:endParaRPr>
          </a:p>
        </p:txBody>
      </p:sp>
      <p:sp>
        <p:nvSpPr>
          <p:cNvPr id="225" name="Google Shape;225;geacc150047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acc150047_0_5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231" name="Google Shape;231;geacc150047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acc150047_0_5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400"/>
              </a:spcBef>
              <a:spcAft>
                <a:spcPts val="0"/>
              </a:spcAft>
              <a:buNone/>
            </a:pPr>
            <a:r>
              <a:rPr lang="en">
                <a:solidFill>
                  <a:schemeClr val="dk1"/>
                </a:solidFill>
                <a:latin typeface="Palatino Linotype"/>
                <a:ea typeface="Palatino Linotype"/>
                <a:cs typeface="Palatino Linotype"/>
                <a:sym typeface="Palatino Linotype"/>
              </a:rPr>
              <a:t>-mention trespass list (60+ addresses with trespass letters within 0.4 miles of 1620 River St)</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p:txBody>
      </p:sp>
      <p:sp>
        <p:nvSpPr>
          <p:cNvPr id="237" name="Google Shape;237;geacc150047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eacc150047_0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eacc150047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eacc150047_0_3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Katy</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-of course, you should always consider your source - we mapped this data ourselves. We later learned that BPD had conducted a similar effort in October 2020, though less granularized</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-CPTED has been provided as supporting documentation. (It also address concerns of the business community.)</a:t>
            </a:r>
            <a:endParaRPr>
              <a:solidFill>
                <a:schemeClr val="dk1"/>
              </a:solidFill>
              <a:latin typeface="Palatino Linotype"/>
              <a:ea typeface="Palatino Linotype"/>
              <a:cs typeface="Palatino Linotype"/>
              <a:sym typeface="Palatino Linotype"/>
            </a:endParaRPr>
          </a:p>
        </p:txBody>
      </p:sp>
      <p:sp>
        <p:nvSpPr>
          <p:cNvPr id="243" name="Google Shape;243;geacc150047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acc150047_0_5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katy</a:t>
            </a:r>
            <a:endParaRPr/>
          </a:p>
        </p:txBody>
      </p:sp>
      <p:sp>
        <p:nvSpPr>
          <p:cNvPr id="253" name="Google Shape;253;geacc150047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acc150047_0_3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-Note: wrapping up police calls - we’ve already heard from BPD that they expect to reallocate units to follow the shelter if it moves away from current service area, and we’ve seen that City of Boise has allocated budget to re-open the Willow Lane substation (abandoned for poor function a few years ago when new station was built to better serve IFS)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-A Police response  is a re-active response to a problem; we would prefer pro-active solutions to prevent, rather than respond to, incidents.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-It is worth noting, in light of the national conversation we’ve been having for the past few years, that increased police presence may itself be considered an impact in some communities. Will this be a trauma trigger for some minority communities? </a:t>
            </a:r>
            <a:endParaRPr/>
          </a:p>
        </p:txBody>
      </p:sp>
      <p:sp>
        <p:nvSpPr>
          <p:cNvPr id="267" name="Google Shape;267;geacc150047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eacc150047_0_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eacc150047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acc150047_0_3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900"/>
              <a:buFont typeface="Arial"/>
              <a:buNone/>
            </a:pPr>
            <a:r>
              <a:rPr lang="en">
                <a:solidFill>
                  <a:srgbClr val="222222"/>
                </a:solidFill>
                <a:highlight>
                  <a:srgbClr val="FFFFFF"/>
                </a:highlight>
              </a:rPr>
              <a:t>Hill</a:t>
            </a:r>
            <a:endParaRPr>
              <a:solidFill>
                <a:srgbClr val="222222"/>
              </a:solidFill>
              <a:highlight>
                <a:srgbClr val="FFFFFF"/>
              </a:highlight>
            </a:endParaRPr>
          </a:p>
          <a:p>
            <a:pPr indent="-88900" lvl="0" marL="203200" rtl="0" algn="l">
              <a:spcBef>
                <a:spcPts val="400"/>
              </a:spcBef>
              <a:spcAft>
                <a:spcPts val="0"/>
              </a:spcAft>
              <a:buClr>
                <a:schemeClr val="dk1"/>
              </a:buClr>
              <a:buSzPts val="1900"/>
              <a:buFont typeface="Arial"/>
              <a:buNone/>
            </a:pPr>
            <a:r>
              <a:t/>
            </a:r>
            <a:endParaRPr>
              <a:solidFill>
                <a:srgbClr val="222222"/>
              </a:solidFill>
              <a:highlight>
                <a:srgbClr val="FFFFFF"/>
              </a:highlight>
            </a:endParaRPr>
          </a:p>
          <a:p>
            <a:pPr indent="-88900" lvl="0" marL="203200" rtl="0" algn="l">
              <a:spcBef>
                <a:spcPts val="400"/>
              </a:spcBef>
              <a:spcAft>
                <a:spcPts val="0"/>
              </a:spcAft>
              <a:buClr>
                <a:schemeClr val="dk1"/>
              </a:buClr>
              <a:buSzPts val="1900"/>
              <a:buFont typeface="Arial"/>
              <a:buNone/>
            </a:pPr>
            <a:r>
              <a:rPr lang="en">
                <a:solidFill>
                  <a:srgbClr val="222222"/>
                </a:solidFill>
                <a:highlight>
                  <a:srgbClr val="FFFFFF"/>
                </a:highlight>
              </a:rPr>
              <a:t>-share statistics for fire/EMS calls - leads to noise/siren impact on surrounding community as well as to broader public health question (no EMS within response time to State St; fire house has only one crew (no redundancy), already unable to meet response time within their district; high call facility will exacerbate potential delays) (//perhaps this should be moved to part 2, but I think there would be similar issues with lack of redundancy at other sites outside of the downtown core)</a:t>
            </a:r>
            <a:endParaRPr>
              <a:solidFill>
                <a:srgbClr val="222222"/>
              </a:solidFill>
              <a:highlight>
                <a:srgbClr val="FFFFFF"/>
              </a:highlight>
            </a:endParaRPr>
          </a:p>
          <a:p>
            <a:pPr indent="-88900" lvl="0" marL="203200" rtl="0" algn="l">
              <a:spcBef>
                <a:spcPts val="400"/>
              </a:spcBef>
              <a:spcAft>
                <a:spcPts val="0"/>
              </a:spcAft>
              <a:buClr>
                <a:schemeClr val="dk1"/>
              </a:buClr>
              <a:buSzPts val="1900"/>
              <a:buFont typeface="Arial"/>
              <a:buNone/>
            </a:pPr>
            <a:r>
              <a:rPr lang="en">
                <a:solidFill>
                  <a:srgbClr val="222222"/>
                </a:solidFill>
                <a:highlight>
                  <a:srgbClr val="FFFFFF"/>
                </a:highlight>
              </a:rPr>
              <a:t>-Boise Police Department has already been reporting chronic understaffing for several years based on an officer:population ratio of 1.28 officers:1,000 residents. In September of 2020, the Boise Police Chief reported that they needed to hire an additional 40 to 50 officers to be staffed at levels comparable to other well ordered mid-sized cities. The Police Chief also reported that when cities hit a population threshold between 300,000 to 400,000, which Boise is quickly approaching, crime begins to increase exponentially.  In short, the Boise Police Department is chronically understaffed, is trying to prepare for an exponential increase in crime as the population grows, and has recently invested significant resources to open a substation near Interfaith Sanctuary’s existing downtown shelters. </a:t>
            </a:r>
            <a:endParaRPr>
              <a:solidFill>
                <a:srgbClr val="222222"/>
              </a:solidFill>
              <a:highlight>
                <a:srgbClr val="FFFFFF"/>
              </a:highlight>
            </a:endParaRPr>
          </a:p>
        </p:txBody>
      </p:sp>
      <p:sp>
        <p:nvSpPr>
          <p:cNvPr id="288" name="Google Shape;288;geacc150047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acc150047_0_3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Hill</a:t>
            </a:r>
            <a:endParaRPr/>
          </a:p>
          <a:p>
            <a:pPr indent="0" lvl="0" marL="0" rtl="0" algn="l">
              <a:spcBef>
                <a:spcPts val="0"/>
              </a:spcBef>
              <a:spcAft>
                <a:spcPts val="0"/>
              </a:spcAft>
              <a:buNone/>
            </a:pPr>
            <a:r>
              <a:t/>
            </a:r>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Unless we look at the good and the bad aspects we cannot clearly identify solutions</a:t>
            </a:r>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Look at impacts with open eyes, for instance Cooper</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Unless we look at the good and the bad aspects we cannot clearly identify solutions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-reference Timmy Kinner and Allen Scott Hernandez?</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   - Timmy Kinner, IFS Guest, although he was not a guest at the time of attack</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             </a:t>
            </a:r>
            <a:endParaRPr>
              <a:solidFill>
                <a:schemeClr val="dk1"/>
              </a:solidFill>
              <a:latin typeface="Palatino Linotype"/>
              <a:ea typeface="Palatino Linotype"/>
              <a:cs typeface="Palatino Linotype"/>
              <a:sym typeface="Palatino Linotype"/>
            </a:endParaRPr>
          </a:p>
        </p:txBody>
      </p:sp>
      <p:sp>
        <p:nvSpPr>
          <p:cNvPr id="295" name="Google Shape;295;geacc150047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acc150047_0_3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Katy</a:t>
            </a:r>
            <a:endParaRPr/>
          </a:p>
          <a:p>
            <a:pPr indent="0" lvl="0" marL="0" rtl="0" algn="l">
              <a:spcBef>
                <a:spcPts val="0"/>
              </a:spcBef>
              <a:spcAft>
                <a:spcPts val="0"/>
              </a:spcAft>
              <a:buNone/>
            </a:pPr>
            <a:r>
              <a:rPr lang="en"/>
              <a:t>Academic literature is limited with regard to studies on the effects of emergency shelter on the surrounding community. We did identify many studies on Transitional Housing and on Permanent Supportive Housing,which </a:t>
            </a:r>
            <a:r>
              <a:rPr lang="en"/>
              <a:t>typically</a:t>
            </a:r>
            <a:r>
              <a:rPr lang="en"/>
              <a:t> find low to no impact,  but very few on Emergency Shelter. We note that these emergency shelters are not the same 24 hr operation +programs that Interfaith proposes.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Property value - is in VPNA neighborhood plan, incorporated into Blueprint Boise</a:t>
            </a:r>
            <a:endParaRPr/>
          </a:p>
        </p:txBody>
      </p:sp>
      <p:sp>
        <p:nvSpPr>
          <p:cNvPr id="303" name="Google Shape;303;geacc150047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eacc150047_0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sz="1060">
                <a:solidFill>
                  <a:schemeClr val="dk1"/>
                </a:solidFill>
                <a:latin typeface="Palatino Linotype"/>
                <a:ea typeface="Palatino Linotype"/>
                <a:cs typeface="Palatino Linotype"/>
                <a:sym typeface="Palatino Linotype"/>
              </a:rPr>
              <a:t>Katy &amp; Hill</a:t>
            </a:r>
            <a:endParaRPr sz="106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sz="1060">
                <a:solidFill>
                  <a:schemeClr val="dk1"/>
                </a:solidFill>
                <a:latin typeface="Palatino Linotype"/>
                <a:ea typeface="Palatino Linotype"/>
                <a:cs typeface="Palatino Linotype"/>
                <a:sym typeface="Palatino Linotype"/>
              </a:rPr>
              <a:t>Based on comments from the police department and review of Fire/EMS service need projections, I think we can agree that there IS an impact. </a:t>
            </a:r>
            <a:endParaRPr sz="106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sz="1060">
                <a:solidFill>
                  <a:schemeClr val="dk1"/>
                </a:solidFill>
                <a:latin typeface="Palatino Linotype"/>
                <a:ea typeface="Palatino Linotype"/>
                <a:cs typeface="Palatino Linotype"/>
                <a:sym typeface="Palatino Linotype"/>
              </a:rPr>
              <a:t>-In Mia Bryant's presentation we heard about the importance of considering equity in offering services. </a:t>
            </a:r>
            <a:endParaRPr sz="106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sz="1060">
                <a:solidFill>
                  <a:schemeClr val="dk1"/>
                </a:solidFill>
                <a:latin typeface="Palatino Linotype"/>
                <a:ea typeface="Palatino Linotype"/>
                <a:cs typeface="Palatino Linotype"/>
                <a:sym typeface="Palatino Linotype"/>
              </a:rPr>
              <a:t>We need to expand that consideration and note that ANY impact a prospective shelter in this location may create will be disproportionately born by a low income and minority population present in this area. </a:t>
            </a:r>
            <a:endParaRPr sz="106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440"/>
              <a:buFont typeface="Arial"/>
              <a:buNone/>
            </a:pPr>
            <a:r>
              <a:rPr lang="en" sz="1060">
                <a:solidFill>
                  <a:schemeClr val="dk1"/>
                </a:solidFill>
                <a:latin typeface="Palatino Linotype"/>
                <a:ea typeface="Palatino Linotype"/>
                <a:cs typeface="Palatino Linotype"/>
                <a:sym typeface="Palatino Linotype"/>
              </a:rPr>
              <a:t>Some of these residents have lived experience of homelessness themselves, and many are housing insecure (e.g., living 'doubled up,' being asked to leave rentals, etc.) This is our over-arching concern with the location.</a:t>
            </a:r>
            <a:endParaRPr/>
          </a:p>
        </p:txBody>
      </p:sp>
      <p:sp>
        <p:nvSpPr>
          <p:cNvPr id="309" name="Google Shape;309;geacc150047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eacc150047_0_4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Katy</a:t>
            </a:r>
            <a:endParaRPr/>
          </a:p>
          <a:p>
            <a:pPr indent="0" lvl="0" marL="0" rtl="0" algn="l">
              <a:spcBef>
                <a:spcPts val="0"/>
              </a:spcBef>
              <a:spcAft>
                <a:spcPts val="0"/>
              </a:spcAft>
              <a:buNone/>
            </a:pPr>
            <a:r>
              <a:rPr lang="en"/>
              <a:t>-In Boise as a whole, 13.7% of residents are below the poverty line</a:t>
            </a:r>
            <a:endParaRPr/>
          </a:p>
          <a:p>
            <a:pPr indent="0" lvl="0" marL="0" rtl="0" algn="l">
              <a:spcBef>
                <a:spcPts val="0"/>
              </a:spcBef>
              <a:spcAft>
                <a:spcPts val="0"/>
              </a:spcAft>
              <a:buNone/>
            </a:pPr>
            <a:r>
              <a:rPr lang="en"/>
              <a:t>-You can also see that in the Sunset, here to the right, aggregate poverty level is below 15%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others have noted, there are a mix of income levels in our neighborhood… I mean, the Boise Boys just sold a house for $1.5 million. But that is not representative of the homes closest to the proposed site.</a:t>
            </a:r>
            <a:endParaRPr/>
          </a:p>
          <a:p>
            <a:pPr indent="0" lvl="0" marL="0" rtl="0" algn="l">
              <a:spcBef>
                <a:spcPts val="0"/>
              </a:spcBef>
              <a:spcAft>
                <a:spcPts val="0"/>
              </a:spcAft>
              <a:buNone/>
            </a:pPr>
            <a:r>
              <a:rPr lang="en"/>
              <a:t>-State St URD = has been designated a blighted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-minority population - VPNA is 8th most diverse of 36 neighborhood associations in Boise</a:t>
            </a:r>
            <a:endParaRPr/>
          </a:p>
          <a:p>
            <a:pPr indent="0" lvl="0" marL="0" rtl="0" algn="l">
              <a:spcBef>
                <a:spcPts val="0"/>
              </a:spcBef>
              <a:spcAft>
                <a:spcPts val="0"/>
              </a:spcAft>
              <a:buNone/>
            </a:pPr>
            <a:r>
              <a:t/>
            </a:r>
            <a:endParaRPr/>
          </a:p>
        </p:txBody>
      </p:sp>
      <p:sp>
        <p:nvSpPr>
          <p:cNvPr id="321" name="Google Shape;321;geacc150047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ae6d6b22e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ae6d6b22e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Katy</a:t>
            </a:r>
            <a:endParaRPr/>
          </a:p>
          <a:p>
            <a:pPr indent="0" lvl="0" marL="0" rtl="0" algn="l">
              <a:spcBef>
                <a:spcPts val="0"/>
              </a:spcBef>
              <a:spcAft>
                <a:spcPts val="0"/>
              </a:spcAft>
              <a:buNone/>
            </a:pPr>
            <a:r>
              <a:rPr lang="en"/>
              <a:t>Expanding out to a neighborhood view, we can see another type of visual to convey the relative wealth of the neighborhood.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VPN is outlined in blue</a:t>
            </a:r>
            <a:endParaRPr/>
          </a:p>
          <a:p>
            <a:pPr indent="0" lvl="0" marL="0" rtl="0" algn="l">
              <a:spcBef>
                <a:spcPts val="0"/>
              </a:spcBef>
              <a:spcAft>
                <a:spcPts val="0"/>
              </a:spcAft>
              <a:buNone/>
            </a:pPr>
            <a:r>
              <a:rPr lang="en"/>
              <a:t>-sites with designated low-income housing units are shown in yellow. </a:t>
            </a:r>
            <a:endParaRPr/>
          </a:p>
          <a:p>
            <a:pPr indent="0" lvl="0" marL="0" rtl="0" algn="l">
              <a:spcBef>
                <a:spcPts val="0"/>
              </a:spcBef>
              <a:spcAft>
                <a:spcPts val="0"/>
              </a:spcAft>
              <a:buNone/>
            </a:pPr>
            <a:r>
              <a:rPr lang="en"/>
              <a:t>----I do want to note, that Veterans Park Neighborhood has expressed support for low income housing developments before P&amp;Z, when a developer was proposing to build what he described as a “low budget motel” at Alamosa, across the street from the strip club. </a:t>
            </a:r>
            <a:endParaRPr/>
          </a:p>
          <a:p>
            <a:pPr indent="0" lvl="0" marL="0" rtl="0" algn="l">
              <a:spcBef>
                <a:spcPts val="0"/>
              </a:spcBef>
              <a:spcAft>
                <a:spcPts val="0"/>
              </a:spcAft>
              <a:buNone/>
            </a:pPr>
            <a:r>
              <a:rPr lang="en"/>
              <a:t>----Showing the locations of low income housing should not be construed as opposition to such, but we DO want to point out the relatively high concentration already in play here; I’d also like to note that we really value our refugee community, and Wylie Street Station is specifically designated as refugee housing</a:t>
            </a:r>
            <a:endParaRPr/>
          </a:p>
          <a:p>
            <a:pPr indent="0" lvl="0" marL="0" rtl="0" algn="l">
              <a:spcBef>
                <a:spcPts val="0"/>
              </a:spcBef>
              <a:spcAft>
                <a:spcPts val="0"/>
              </a:spcAft>
              <a:buNone/>
            </a:pPr>
            <a:r>
              <a:rPr lang="en"/>
              <a:t>----I also want to note, this is in addition to our “naturally affordable” housing stock - the Community Needs Assessment puts the median rent in our tract as $958</a:t>
            </a:r>
            <a:endParaRPr/>
          </a:p>
          <a:p>
            <a:pPr indent="0" lvl="0" marL="0" rtl="0" algn="l">
              <a:spcBef>
                <a:spcPts val="0"/>
              </a:spcBef>
              <a:spcAft>
                <a:spcPts val="0"/>
              </a:spcAft>
              <a:buNone/>
            </a:pPr>
            <a:r>
              <a:rPr lang="en"/>
              <a:t>----we’ve included the Arthur Street project, which VPNA is currently participating in the design selection for</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rPr lang="en"/>
              <a:t>----I also want to point out that we understand that Good Samaratin Home, which provides very low income housing, and is sometimes considered supportive housing, as meals are also provided,  is currently </a:t>
            </a:r>
            <a:r>
              <a:rPr lang="en"/>
              <a:t>working</a:t>
            </a:r>
            <a:r>
              <a:rPr lang="en"/>
              <a:t> with the City of Boise to look at expansion plans which would increase the capacity of their existing State St site from 45 to ~150 units as well as convert the Good Samaratin Village, recently a retirement home, near the Collister Center to additional affordable or supportive housing.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immediate vicinity of the proposed site also includes another shelter providing emergency shelter and transitional housing, and Valor Pointe, a permanent supportive housing </a:t>
            </a:r>
            <a:r>
              <a:rPr lang="en"/>
              <a:t>facility</a:t>
            </a:r>
            <a:r>
              <a:rPr lang="en"/>
              <a:t>.</a:t>
            </a:r>
            <a:endParaRPr/>
          </a:p>
          <a:p>
            <a:pPr indent="0" lvl="0" marL="0" rtl="0" algn="l">
              <a:spcBef>
                <a:spcPts val="0"/>
              </a:spcBef>
              <a:spcAft>
                <a:spcPts val="0"/>
              </a:spcAft>
              <a:buNone/>
            </a:pPr>
            <a:r>
              <a:rPr lang="en"/>
              <a:t>-blue are showing community services - we have the Library, St. Mary’s food bank, and Taft Elementary shown here.</a:t>
            </a:r>
            <a:endParaRPr/>
          </a:p>
          <a:p>
            <a:pPr indent="0" lvl="0" marL="0" rtl="0" algn="l">
              <a:spcBef>
                <a:spcPts val="0"/>
              </a:spcBef>
              <a:spcAft>
                <a:spcPts val="0"/>
              </a:spcAft>
              <a:buNone/>
            </a:pPr>
            <a:r>
              <a:t/>
            </a:r>
            <a:endParaRPr/>
          </a:p>
          <a:p>
            <a:pPr indent="0" lvl="0" marL="0" rtl="0" algn="l">
              <a:spcBef>
                <a:spcPts val="400"/>
              </a:spcBef>
              <a:spcAft>
                <a:spcPts val="0"/>
              </a:spcAft>
              <a:buClr>
                <a:schemeClr val="dk1"/>
              </a:buClr>
              <a:buSzPts val="1100"/>
              <a:buFont typeface="Arial"/>
              <a:buNone/>
            </a:pPr>
            <a:r>
              <a:rPr lang="en" sz="1600">
                <a:solidFill>
                  <a:schemeClr val="dk1"/>
                </a:solidFill>
                <a:latin typeface="Palatino Linotype"/>
                <a:ea typeface="Palatino Linotype"/>
                <a:cs typeface="Palatino Linotype"/>
                <a:sym typeface="Palatino Linotype"/>
              </a:rPr>
              <a:t>-It is not feasible to reduce the privacy of the Class A wetlands or well-screened riparian corridor along the greenbelt</a:t>
            </a:r>
            <a:endParaRPr sz="1600">
              <a:solidFill>
                <a:schemeClr val="dk1"/>
              </a:solidFill>
              <a:latin typeface="Palatino Linotype"/>
              <a:ea typeface="Palatino Linotype"/>
              <a:cs typeface="Palatino Linotype"/>
              <a:sym typeface="Palatino Linotype"/>
            </a:endParaRPr>
          </a:p>
          <a:p>
            <a:pPr indent="0" lvl="0" marL="203200" rtl="0" algn="l">
              <a:spcBef>
                <a:spcPts val="40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acc15004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eacc150047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Nothing in this presentation should be construed as a lack of compassion - but we believe we need to identify impacts in order to make this decision responsibly.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lens: all citizens of Boise are important whether or not they are experiencing homelessness.</a:t>
            </a:r>
            <a:endParaRPr/>
          </a:p>
        </p:txBody>
      </p:sp>
      <p:sp>
        <p:nvSpPr>
          <p:cNvPr id="122" name="Google Shape;122;geacc150047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ae6d6b22e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ae6d6b22e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Zooming out again, we take a bigger look at where shelter, low-income housing, and permanent supportive housing are located within Boise’s 84 square mile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see that the State St Corridor through Veteran’s Park and to a thousand feet or so from each boundary has a lot of housing diversity; there is another cluster near downtown Boise, and otherwise there is a small emergency shelter for unaccompanied youth and scattered low-income housing.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is a lot of Boise that doesnt’ have any low-income housing.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I’m very supportive of low-income housing, but I think we should be wary of continuing to cluster our construction of diverse housing options. We have another housing development coming in soon along State Street, and I’ve just learned that the City has asked the developer to include 20% of units as low-income housing - this is the type of development strategy  love - creating mixed income communities, rather than specific low-income communities, and would love to see applied broadly throughout Boise, though I would think we’d need a somewhat higher percent of affordable units designated in each development.</a:t>
            </a:r>
            <a:endParaRPr/>
          </a:p>
          <a:p>
            <a:pPr indent="0" lvl="0" marL="0" rtl="0" algn="l">
              <a:spcBef>
                <a:spcPts val="0"/>
              </a:spcBef>
              <a:spcAft>
                <a:spcPts val="0"/>
              </a:spcAft>
              <a:buNone/>
            </a:pPr>
            <a:r>
              <a:t/>
            </a:r>
            <a:endParaRPr/>
          </a:p>
          <a:p>
            <a:pPr indent="-88900" lvl="0" marL="203200" rtl="0" algn="l">
              <a:spcBef>
                <a:spcPts val="400"/>
              </a:spcBef>
              <a:spcAft>
                <a:spcPts val="0"/>
              </a:spcAft>
              <a:buClr>
                <a:schemeClr val="dk1"/>
              </a:buClr>
              <a:buSzPts val="1100"/>
              <a:buFont typeface="Arial"/>
              <a:buNone/>
            </a:pPr>
            <a:r>
              <a:rPr lang="en" sz="1060">
                <a:solidFill>
                  <a:schemeClr val="dk1"/>
                </a:solidFill>
                <a:latin typeface="Palatino Linotype"/>
                <a:ea typeface="Palatino Linotype"/>
                <a:cs typeface="Palatino Linotype"/>
                <a:sym typeface="Palatino Linotype"/>
              </a:rPr>
              <a:t>-note (to include????): other shelter CUPs include requirements to not re-house people within 1/2 mile of the shelter - this allows people to remove themselves from the environment in which they experienced homelessness and avoids segregation of low income or disabled populations within the area near the shelter. In the case of this prospective location, a similar condition would put a large portion of the city's publicly supported housing options out of reach to shelter guests.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acc150047_0_4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440"/>
              <a:buFont typeface="Arial"/>
              <a:buNone/>
            </a:pPr>
            <a:r>
              <a:rPr lang="en"/>
              <a:t>Katy </a:t>
            </a:r>
            <a:endParaRPr/>
          </a:p>
        </p:txBody>
      </p:sp>
      <p:sp>
        <p:nvSpPr>
          <p:cNvPr id="348" name="Google Shape;348;geacc150047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eae6d6b22e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eae6d6b22e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view of our city’s housing distribution is shown here - as you can see, Veteran’s Park is </a:t>
            </a:r>
            <a:r>
              <a:rPr lang="en"/>
              <a:t>already</a:t>
            </a:r>
            <a:r>
              <a:rPr lang="en"/>
              <a:t> supporting a larger amount of housing diversity than anywhere but the Downtown area. Transfer of another large shelter to this area would bring ug to XXXXXXXXXXXX</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acc150047_0_4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Hill</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sz="700"/>
              <a:t>Social-Interactive Mechanisms </a:t>
            </a:r>
            <a:r>
              <a:rPr lang="en" sz="700"/>
              <a:t>This set of mechanisms refers to social processes endogenous to neighborhoods. These processes include: </a:t>
            </a:r>
            <a:endParaRPr sz="700"/>
          </a:p>
          <a:p>
            <a:pPr indent="0" lvl="0" marL="0" rtl="0" algn="l">
              <a:spcBef>
                <a:spcPts val="0"/>
              </a:spcBef>
              <a:spcAft>
                <a:spcPts val="0"/>
              </a:spcAft>
              <a:buNone/>
            </a:pPr>
            <a:r>
              <a:rPr lang="en" sz="700"/>
              <a:t>• Social Contagion: Behaviors, aspirations, and attitudes may be changed by contact with peers who are neighbors. Under certain conditions these changes can take on contagion dynamics that are akin to “epidemics.”</a:t>
            </a:r>
            <a:endParaRPr sz="700"/>
          </a:p>
          <a:p>
            <a:pPr indent="0" lvl="0" marL="0" rtl="0" algn="l">
              <a:spcBef>
                <a:spcPts val="0"/>
              </a:spcBef>
              <a:spcAft>
                <a:spcPts val="0"/>
              </a:spcAft>
              <a:buNone/>
            </a:pPr>
            <a:r>
              <a:rPr lang="en" sz="700"/>
              <a:t>• Collective Socialization: Individuals may be encouraged to conform to local social norms conveyed by neighborhood role models and other social pressures. This socialization effect is characterized by a minimum threshold or critical mass being achieved before a norm can produce noticeable consequences for others in the neighborhood. </a:t>
            </a:r>
            <a:endParaRPr sz="700"/>
          </a:p>
          <a:p>
            <a:pPr indent="0" lvl="0" marL="0" rtl="0" algn="l">
              <a:spcBef>
                <a:spcPts val="0"/>
              </a:spcBef>
              <a:spcAft>
                <a:spcPts val="0"/>
              </a:spcAft>
              <a:buNone/>
            </a:pPr>
            <a:r>
              <a:rPr lang="en" sz="700"/>
              <a:t>• Social Networks: Individuals may be influenced by the interpersonal communication of information and resources of various kinds transmitted through neighbors. These networks can involve either “strong ties” and/or “weak ties.” </a:t>
            </a:r>
            <a:endParaRPr sz="700"/>
          </a:p>
          <a:p>
            <a:pPr indent="0" lvl="0" marL="0" rtl="0" algn="l">
              <a:spcBef>
                <a:spcPts val="0"/>
              </a:spcBef>
              <a:spcAft>
                <a:spcPts val="0"/>
              </a:spcAft>
              <a:buNone/>
            </a:pPr>
            <a:r>
              <a:rPr lang="en" sz="700"/>
              <a:t>• Social cohesion and control: The degree of neighborhood social disorder and its converse, “collective efficacy” (Sampson, Morenoff, and Earls, 1999), may influence a variety of behaviors and psychological reactions of residents. </a:t>
            </a:r>
            <a:endParaRPr sz="700"/>
          </a:p>
          <a:p>
            <a:pPr indent="0" lvl="0" marL="0" rtl="0" algn="l">
              <a:spcBef>
                <a:spcPts val="0"/>
              </a:spcBef>
              <a:spcAft>
                <a:spcPts val="0"/>
              </a:spcAft>
              <a:buNone/>
            </a:pPr>
            <a:r>
              <a:rPr lang="en" sz="700"/>
              <a:t>• Competition: Under the premise that certain local resources are limited and not pure public goods, this mechanism posits that groups within the neighborhood will compete for these resources amongst themselves. Because the outcome is a zero-sum game, residents’ access to these resources (and their resulting opportunities) may be influenced by the ultimate success of their group in “winning” this competition. </a:t>
            </a:r>
            <a:endParaRPr sz="700"/>
          </a:p>
          <a:p>
            <a:pPr indent="0" lvl="0" marL="0" rtl="0" algn="l">
              <a:spcBef>
                <a:spcPts val="0"/>
              </a:spcBef>
              <a:spcAft>
                <a:spcPts val="0"/>
              </a:spcAft>
              <a:buNone/>
            </a:pPr>
            <a:r>
              <a:rPr lang="en" sz="700"/>
              <a:t>• Relative Deprivation: This mechanism suggests that residents who have achieved some socioeconomic success will be a source of disamenities for their less-well off neighbors. The latter, it is argued, will view the successful with envy and/or will make them perceive their own relative inferiority as a source of dissatisfaction. </a:t>
            </a:r>
            <a:endParaRPr sz="700"/>
          </a:p>
          <a:p>
            <a:pPr indent="0" lvl="0" marL="0" rtl="0" algn="l">
              <a:spcBef>
                <a:spcPts val="0"/>
              </a:spcBef>
              <a:spcAft>
                <a:spcPts val="0"/>
              </a:spcAft>
              <a:buNone/>
            </a:pPr>
            <a:r>
              <a:rPr lang="en" sz="700"/>
              <a:t>• Parental Mediation: The neighborhood may affect (through any of the mechanisms listed under all categories here) parents’ physical and mental health, stress, coping skills, sense of efficacy, behaviors, and material resources. All of these, in turn, may affect the home environment in which children are raised.</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sz="700"/>
              <a:t>Environmental Mechanisms</a:t>
            </a:r>
            <a:r>
              <a:rPr lang="en" sz="700"/>
              <a:t> Environmental mechanisms refer to natural and human-made attributes of the local space that may affect directly the mental and/or physical health of residents without affecting their behaviors. As in the case of social-interactive mechanism, the environmental category can also assume distinct forms: </a:t>
            </a:r>
            <a:endParaRPr sz="700"/>
          </a:p>
          <a:p>
            <a:pPr indent="0" lvl="0" marL="0" rtl="0" algn="l">
              <a:spcBef>
                <a:spcPts val="0"/>
              </a:spcBef>
              <a:spcAft>
                <a:spcPts val="0"/>
              </a:spcAft>
              <a:buNone/>
            </a:pPr>
            <a:r>
              <a:rPr lang="en" sz="700"/>
              <a:t>• Exposure to Violence: If people sense that their property or person is in danger they may suffer psychological and physical responses that may impair their functioning or sensed well-being. These consequences are likely to be even more pronounced if the person has been victimized. </a:t>
            </a:r>
            <a:endParaRPr sz="700"/>
          </a:p>
          <a:p>
            <a:pPr indent="0" lvl="0" marL="0" rtl="0" algn="l">
              <a:spcBef>
                <a:spcPts val="0"/>
              </a:spcBef>
              <a:spcAft>
                <a:spcPts val="0"/>
              </a:spcAft>
              <a:buNone/>
            </a:pPr>
            <a:r>
              <a:rPr lang="en" sz="700"/>
              <a:t>• Physical Surroundings: Decayed physical conditions of the built environment (e.g., deteriorated structures and public infrastructure, litter, graffiti) may impart psychological effects on residents,such as a sense of powerlessness. Noise may create stress and inhibit decision-making through a process of “environmental overload” (Bell et al., 1996). </a:t>
            </a:r>
            <a:endParaRPr sz="700"/>
          </a:p>
          <a:p>
            <a:pPr indent="0" lvl="0" marL="0" rtl="0" algn="l">
              <a:spcBef>
                <a:spcPts val="0"/>
              </a:spcBef>
              <a:spcAft>
                <a:spcPts val="0"/>
              </a:spcAft>
              <a:buNone/>
            </a:pPr>
            <a:r>
              <a:rPr lang="en" sz="700"/>
              <a:t>• Toxic Exposure: People may be exposed to unhealthy levels of air-, soil-, and/or water-borne pollutants because of the current and historical land uses and other ecological conditions in the neighborhood.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sz="700"/>
              <a:t>Geographical Mechanisms</a:t>
            </a:r>
            <a:r>
              <a:rPr lang="en" sz="700"/>
              <a:t> Geographic mechanisms refer to aspects of spaces that may affect residents’ life courses yet do not arise within the neighborhood but rather purely because of the neighborhood’s location relative to larger-scale political and economic forces such as: </a:t>
            </a:r>
            <a:endParaRPr sz="700"/>
          </a:p>
          <a:p>
            <a:pPr indent="0" lvl="0" marL="0" rtl="0" algn="l">
              <a:spcBef>
                <a:spcPts val="0"/>
              </a:spcBef>
              <a:spcAft>
                <a:spcPts val="0"/>
              </a:spcAft>
              <a:buNone/>
            </a:pPr>
            <a:r>
              <a:rPr lang="en" sz="700"/>
              <a:t>• Spatial Mismatch: Certain neighborhoods may have little accessibility (in either spatial proximity or as mediated by transportation networks) to job opportunities appropriate to the skills of their residents, thereby restricting their employment opportunities. </a:t>
            </a:r>
            <a:endParaRPr sz="700"/>
          </a:p>
          <a:p>
            <a:pPr indent="0" lvl="0" marL="0" rtl="0" algn="l">
              <a:spcBef>
                <a:spcPts val="0"/>
              </a:spcBef>
              <a:spcAft>
                <a:spcPts val="0"/>
              </a:spcAft>
              <a:buNone/>
            </a:pPr>
            <a:r>
              <a:rPr lang="en" sz="700"/>
              <a:t>• Public Services: Some neighborhoods may be located within local political jurisdictions that offer inferior public services and facilities because of their limited tax base resources, incompetence, corruption, or other operational challenges. These, in turn, may adversely affect the personal development and educational opportunities of residents.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sz="700"/>
              <a:t>Institutional Mechanisms </a:t>
            </a:r>
            <a:r>
              <a:rPr lang="en" sz="700"/>
              <a:t>The last category of mechanisms involves actions by those typically not residing in the given neighborhood who control important institutional resources located there and/or points of interface between neighborhood residents and vital markets: </a:t>
            </a:r>
            <a:endParaRPr sz="700"/>
          </a:p>
          <a:p>
            <a:pPr indent="0" lvl="0" marL="0" rtl="0" algn="l">
              <a:spcBef>
                <a:spcPts val="0"/>
              </a:spcBef>
              <a:spcAft>
                <a:spcPts val="0"/>
              </a:spcAft>
              <a:buNone/>
            </a:pPr>
            <a:r>
              <a:rPr lang="en" sz="700"/>
              <a:t>• Stigmatization: Neighborhoods may be stigmatized on the basis of public stereotypes held by powerful institutional or private actors about its current residents. In other cases this may occur regardless of the neighborhood’s current population because of its history, environmental or topographical disamenities, style, scale and type of dwellings, or condition of their commercial districts and public spaces. Such stigma may reduce the opportunities and perceptions of residents of stigmatized areas in a variety of ways, such as job opportunities and self-esteem. </a:t>
            </a:r>
            <a:endParaRPr sz="700"/>
          </a:p>
          <a:p>
            <a:pPr indent="0" lvl="0" marL="0" rtl="0" algn="l">
              <a:spcBef>
                <a:spcPts val="0"/>
              </a:spcBef>
              <a:spcAft>
                <a:spcPts val="0"/>
              </a:spcAft>
              <a:buNone/>
            </a:pPr>
            <a:r>
              <a:rPr lang="en" sz="700"/>
              <a:t>• Local Institutional Resources: Some neighborhoods may have access to few and/or high-quality private, non-profit, or public institutions and organizations, such as benevolent charities, day care facilities, schools, and medical clinics. The lack of same may adversely affect the personal development opportunities of residents. </a:t>
            </a:r>
            <a:endParaRPr sz="700"/>
          </a:p>
          <a:p>
            <a:pPr indent="0" lvl="0" marL="0" rtl="0" algn="l">
              <a:spcBef>
                <a:spcPts val="0"/>
              </a:spcBef>
              <a:spcAft>
                <a:spcPts val="0"/>
              </a:spcAft>
              <a:buNone/>
            </a:pPr>
            <a:r>
              <a:rPr lang="en" sz="700"/>
              <a:t>• Local Market Actors: There may be substantial spatial variations in the prevalence of certain private market actors that may encourage or discourage certain behaviors by neighborhood residents, such as liquor stores, fresh food markets, fast food restaurants, and illegal drug markets.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Gensler, 2002</a:t>
            </a:r>
            <a:endParaRPr sz="700"/>
          </a:p>
          <a:p>
            <a:pPr indent="0" lvl="0" marL="0" rtl="0" algn="l">
              <a:spcBef>
                <a:spcPts val="0"/>
              </a:spcBef>
              <a:spcAft>
                <a:spcPts val="0"/>
              </a:spcAft>
              <a:buNone/>
            </a:pPr>
            <a:r>
              <a:t/>
            </a:r>
            <a:endParaRPr sz="100"/>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Compared with otherwise identical children</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raised by otherwise identical parents in a neighbourhood with a low average</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poverty rate of five (5) percent, children experiencing an average 40 percent</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rate are predicted through their simulation with estimated parameters to have</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a: (1) 24 percentage-point greater chance of having a child before age 18;</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(2) 14 percentage-point lower probability of graduating from high school;</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(3) 10 percentage-point lower probability of graduating from college; and</a:t>
            </a:r>
            <a:endParaRPr sz="550">
              <a:solidFill>
                <a:schemeClr val="dk1"/>
              </a:solidFill>
              <a:highlight>
                <a:srgbClr val="FFFFFF"/>
              </a:highlight>
            </a:endParaRPr>
          </a:p>
          <a:p>
            <a:pPr indent="0" lvl="0" marL="0" rtl="0" algn="l">
              <a:lnSpc>
                <a:spcPct val="145606"/>
              </a:lnSpc>
              <a:spcBef>
                <a:spcPts val="0"/>
              </a:spcBef>
              <a:spcAft>
                <a:spcPts val="0"/>
              </a:spcAft>
              <a:buClr>
                <a:schemeClr val="dk1"/>
              </a:buClr>
              <a:buSzPts val="1100"/>
              <a:buFont typeface="Arial"/>
              <a:buNone/>
            </a:pPr>
            <a:r>
              <a:rPr lang="en" sz="550">
                <a:solidFill>
                  <a:schemeClr val="dk1"/>
                </a:solidFill>
                <a:highlight>
                  <a:srgbClr val="FFFFFF"/>
                </a:highlight>
              </a:rPr>
              <a:t>(4) $13,334 lower annual earnings, all else equal</a:t>
            </a:r>
            <a:endParaRPr sz="550">
              <a:solidFill>
                <a:schemeClr val="dk1"/>
              </a:solidFill>
              <a:highlight>
                <a:srgbClr val="FFFFFF"/>
              </a:highlight>
            </a:endParaRPr>
          </a:p>
          <a:p>
            <a:pPr indent="0" lvl="0" marL="0" rtl="0" algn="l">
              <a:spcBef>
                <a:spcPts val="0"/>
              </a:spcBef>
              <a:spcAft>
                <a:spcPts val="0"/>
              </a:spcAft>
              <a:buNone/>
            </a:pPr>
            <a:r>
              <a:t/>
            </a:r>
            <a:endParaRPr sz="100"/>
          </a:p>
        </p:txBody>
      </p:sp>
      <p:sp>
        <p:nvSpPr>
          <p:cNvPr id="365" name="Google Shape;365;geacc150047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acc150047_0_5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-anecdotes: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----Social Interactive: role model selection, behavioral norms, peer influences</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----Competition (high percent low income, few jobs in this corridor)</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(relative deprivation - tension with hosed community receiving public support?)</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-social cohesion - also related to %owners vs renters/turnover in neighborhood (urban planning literature suggests need 50-60% owners for stable neighborhood)</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 my kids &amp; exposure to violence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----physical surroundings- includes Noise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----market influence (loss of fruit stand (referenced in a prior session); increase of predatory markets - illegal drug markets and ‘cash store’)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----spatial mismatch - transit is not a panacea - refugee family father +5 kids from ~2-8/10 walking to and from St. Al’s (around 7 mile round trip)</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----stigmatization - loss of business environment, reluctance to invest</a:t>
            </a:r>
            <a:endParaRPr>
              <a:solidFill>
                <a:schemeClr val="dk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a:t>Social-Interactive Mechanisms </a:t>
            </a:r>
            <a:r>
              <a:rPr lang="en"/>
              <a:t>This set of mechanisms refers to social processes endogenous to neighborhoods. These processes include: </a:t>
            </a:r>
            <a:endParaRPr/>
          </a:p>
          <a:p>
            <a:pPr indent="0" lvl="0" marL="0" rtl="0" algn="l">
              <a:spcBef>
                <a:spcPts val="0"/>
              </a:spcBef>
              <a:spcAft>
                <a:spcPts val="0"/>
              </a:spcAft>
              <a:buNone/>
            </a:pPr>
            <a:r>
              <a:rPr lang="en"/>
              <a:t>• Social Contagion: Behaviors, aspirations, and attitudes may be changed by contact with peers who are neighbors. Under certain conditions these changes can take on contagion dynamics that are akin to “epidemics.”</a:t>
            </a:r>
            <a:endParaRPr/>
          </a:p>
          <a:p>
            <a:pPr indent="0" lvl="0" marL="0" rtl="0" algn="l">
              <a:spcBef>
                <a:spcPts val="0"/>
              </a:spcBef>
              <a:spcAft>
                <a:spcPts val="0"/>
              </a:spcAft>
              <a:buNone/>
            </a:pPr>
            <a:r>
              <a:rPr lang="en"/>
              <a:t>• Collective Socialization: Individuals may be encouraged to conform to local social norms conveyed by neighborhood role models and other social pressures. This socialization effect is characterized by a minimum threshold or critical mass being achieved before a norm can produce noticeable consequences for others in the neighborhood. </a:t>
            </a:r>
            <a:endParaRPr/>
          </a:p>
          <a:p>
            <a:pPr indent="0" lvl="0" marL="0" rtl="0" algn="l">
              <a:spcBef>
                <a:spcPts val="0"/>
              </a:spcBef>
              <a:spcAft>
                <a:spcPts val="0"/>
              </a:spcAft>
              <a:buNone/>
            </a:pPr>
            <a:r>
              <a:rPr lang="en"/>
              <a:t>• Social Networks: Individuals may be influenced by the interpersonal communication of information and resources of various kinds transmitted through neighbors. These networks can involve either “strong ties” and/or “weak ties.” </a:t>
            </a:r>
            <a:endParaRPr/>
          </a:p>
          <a:p>
            <a:pPr indent="0" lvl="0" marL="0" rtl="0" algn="l">
              <a:spcBef>
                <a:spcPts val="0"/>
              </a:spcBef>
              <a:spcAft>
                <a:spcPts val="0"/>
              </a:spcAft>
              <a:buNone/>
            </a:pPr>
            <a:r>
              <a:rPr lang="en"/>
              <a:t>• Social cohesion and control: The degree of neighborhood social disorder and its converse, “collective efficacy” (Sampson, Morenoff, and Earls, 1999), may influence a variety of behaviors and psychological reactions of residents. </a:t>
            </a:r>
            <a:endParaRPr/>
          </a:p>
          <a:p>
            <a:pPr indent="0" lvl="0" marL="0" rtl="0" algn="l">
              <a:spcBef>
                <a:spcPts val="0"/>
              </a:spcBef>
              <a:spcAft>
                <a:spcPts val="0"/>
              </a:spcAft>
              <a:buNone/>
            </a:pPr>
            <a:r>
              <a:rPr lang="en"/>
              <a:t>• Competition: Under the premise that certain local resources are limited and not pure public goods, this mechanism posits that groups within the neighborhood will compete for these resources amongst themselves. Because the outcome is a zero-sum game, residents’ access to these resources (and their resulting opportunities) may be influenced by the ultimate success of their group in “winning” this competition. </a:t>
            </a:r>
            <a:endParaRPr/>
          </a:p>
          <a:p>
            <a:pPr indent="0" lvl="0" marL="0" rtl="0" algn="l">
              <a:spcBef>
                <a:spcPts val="0"/>
              </a:spcBef>
              <a:spcAft>
                <a:spcPts val="0"/>
              </a:spcAft>
              <a:buNone/>
            </a:pPr>
            <a:r>
              <a:rPr lang="en"/>
              <a:t>• Relative Deprivation: This mechanism suggests that residents who have achieved some socioeconomic success will be a source of disamenities for their less-well off neighbors. The latter, it is argued, will view the successful with envy and/or will make them perceive their own relative inferiority as a source of dissatisfaction. </a:t>
            </a:r>
            <a:endParaRPr/>
          </a:p>
          <a:p>
            <a:pPr indent="0" lvl="0" marL="0" rtl="0" algn="l">
              <a:spcBef>
                <a:spcPts val="0"/>
              </a:spcBef>
              <a:spcAft>
                <a:spcPts val="0"/>
              </a:spcAft>
              <a:buNone/>
            </a:pPr>
            <a:r>
              <a:rPr lang="en"/>
              <a:t>• Parental Mediation: The neighborhood may affect (through any of the mechanisms listed under all categories here) parents’ physical and mental health, stress, coping skills, sense of efficacy, behaviors, and material resources. All of these, in turn, may affect the home environment in which children are raised.</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Environmental Mechanisms</a:t>
            </a:r>
            <a:r>
              <a:rPr lang="en"/>
              <a:t> Environmental mechanisms refer to natural and human-made attributes of the local space that may affect directly the mental and/or physical health of residents without affecting their behaviors. As in the case of social-interactive mechanism, the environmental category can also assume distinct forms: </a:t>
            </a:r>
            <a:endParaRPr/>
          </a:p>
          <a:p>
            <a:pPr indent="0" lvl="0" marL="0" rtl="0" algn="l">
              <a:spcBef>
                <a:spcPts val="0"/>
              </a:spcBef>
              <a:spcAft>
                <a:spcPts val="0"/>
              </a:spcAft>
              <a:buNone/>
            </a:pPr>
            <a:r>
              <a:rPr lang="en"/>
              <a:t>• Exposure to Violence: If people sense that their property or person is in danger they may suffer psychological and physical responses that may impair their functioning or sensed well-being. These consequences are likely to be even more pronounced if the person has been victimized. </a:t>
            </a:r>
            <a:endParaRPr/>
          </a:p>
          <a:p>
            <a:pPr indent="0" lvl="0" marL="0" rtl="0" algn="l">
              <a:spcBef>
                <a:spcPts val="0"/>
              </a:spcBef>
              <a:spcAft>
                <a:spcPts val="0"/>
              </a:spcAft>
              <a:buNone/>
            </a:pPr>
            <a:r>
              <a:rPr lang="en"/>
              <a:t>• Physical Surroundings: Decayed physical conditions of the built environment (e.g., deteriorated structures and public infrastructure, litter, graffiti) may impart psychological effects on residents,such as a sense of powerlessness. Noise may create stress and inhibit decision-making through a process of “environmental overload” (Bell et al., 1996). </a:t>
            </a:r>
            <a:endParaRPr/>
          </a:p>
          <a:p>
            <a:pPr indent="0" lvl="0" marL="0" rtl="0" algn="l">
              <a:spcBef>
                <a:spcPts val="0"/>
              </a:spcBef>
              <a:spcAft>
                <a:spcPts val="0"/>
              </a:spcAft>
              <a:buNone/>
            </a:pPr>
            <a:r>
              <a:rPr lang="en"/>
              <a:t>• Toxic Exposure: People may be exposed to unhealthy levels of air-, soil-, and/or water-borne pollutants because of the current and historical land uses and other ecological conditions in the neighborhood.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Geographical Mechanisms</a:t>
            </a:r>
            <a:r>
              <a:rPr lang="en"/>
              <a:t> Geographic mechanisms refer to aspects of spaces that may affect residents’ life courses yet do not arise within the neighborhood but rather purely because of the neighborhood’s location relative to larger-scale political and economic forces such as: </a:t>
            </a:r>
            <a:endParaRPr/>
          </a:p>
          <a:p>
            <a:pPr indent="0" lvl="0" marL="0" rtl="0" algn="l">
              <a:spcBef>
                <a:spcPts val="0"/>
              </a:spcBef>
              <a:spcAft>
                <a:spcPts val="0"/>
              </a:spcAft>
              <a:buNone/>
            </a:pPr>
            <a:r>
              <a:rPr lang="en"/>
              <a:t>• Spatial Mismatch: Certain neighborhoods</a:t>
            </a:r>
            <a:r>
              <a:rPr lang="en" sz="700"/>
              <a:t> may have little accessibility (in either spatial proximity or as mediated by transportation networks) to job opportunities appropriate to the skills of their residents, thereby restricting their employment opportunities. </a:t>
            </a:r>
            <a:endParaRPr sz="700"/>
          </a:p>
          <a:p>
            <a:pPr indent="0" lvl="0" marL="0" rtl="0" algn="l">
              <a:spcBef>
                <a:spcPts val="0"/>
              </a:spcBef>
              <a:spcAft>
                <a:spcPts val="0"/>
              </a:spcAft>
              <a:buNone/>
            </a:pPr>
            <a:r>
              <a:rPr lang="en" sz="700"/>
              <a:t>• Public Services: Some neighborhoods may be located within local political jurisdictions that offer inferior public services and facilities because of their limited tax base resources, incompetence, corruption, or other operational challenges. These, in turn, may adversely affect the personal development and educational opportunities of residents.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b="1" lang="en" sz="700"/>
              <a:t>Institutional Mechanisms </a:t>
            </a:r>
            <a:r>
              <a:rPr lang="en" sz="700"/>
              <a:t>The last category of mechanisms involves actions by those typically not residing in the given neighborhood who control important institutional resources located there and/or points of interface between neighborhood residents and vital markets: </a:t>
            </a:r>
            <a:endParaRPr sz="700"/>
          </a:p>
          <a:p>
            <a:pPr indent="0" lvl="0" marL="0" rtl="0" algn="l">
              <a:spcBef>
                <a:spcPts val="0"/>
              </a:spcBef>
              <a:spcAft>
                <a:spcPts val="0"/>
              </a:spcAft>
              <a:buNone/>
            </a:pPr>
            <a:r>
              <a:rPr lang="en" sz="700"/>
              <a:t>• Stigmatization: Neighborhoods may be stigmatized on the basis of public stereotypes held by powerful institutional or private actors about its current residents. In other cases this may occur regardless of the neighborhood’s current population because of its history, environmental or topographical disamenities, style, scale and type of dwellings, or condition of their commercial districts and public spaces. Such stigma may reduce the opportunities and perceptions of residents of stigmatized areas in a variety of ways, such as job opportunities and self-esteem. </a:t>
            </a:r>
            <a:endParaRPr sz="700"/>
          </a:p>
          <a:p>
            <a:pPr indent="0" lvl="0" marL="0" rtl="0" algn="l">
              <a:spcBef>
                <a:spcPts val="0"/>
              </a:spcBef>
              <a:spcAft>
                <a:spcPts val="0"/>
              </a:spcAft>
              <a:buNone/>
            </a:pPr>
            <a:r>
              <a:rPr lang="en" sz="700"/>
              <a:t>• Local Institutional Resources: Some neighborhoods may have access to few and/or high-quality private, non-profit, or public institutions and organizations, such as benevolent charities, day care facilities, schools, and medical clinics. The lack of same may adversely affect the personal development opportunities of residents. </a:t>
            </a:r>
            <a:endParaRPr sz="700"/>
          </a:p>
          <a:p>
            <a:pPr indent="0" lvl="0" marL="0" rtl="0" algn="l">
              <a:spcBef>
                <a:spcPts val="0"/>
              </a:spcBef>
              <a:spcAft>
                <a:spcPts val="0"/>
              </a:spcAft>
              <a:buNone/>
            </a:pPr>
            <a:r>
              <a:rPr lang="en" sz="700"/>
              <a:t>• Local Market Actors: There may be substantial spatial variations in the prevalence of certain private market actors that may encourage or discourage certain behaviors by neighborhood residents, such as liquor stores, fresh food markets, fast food restaurants, and illegal drug markets.  </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Gensler, 2002</a:t>
            </a:r>
            <a:endParaRPr sz="700"/>
          </a:p>
          <a:p>
            <a:pPr indent="0" lvl="0" marL="0" rtl="0" algn="l">
              <a:spcBef>
                <a:spcPts val="0"/>
              </a:spcBef>
              <a:spcAft>
                <a:spcPts val="0"/>
              </a:spcAft>
              <a:buNone/>
            </a:pPr>
            <a:r>
              <a:t/>
            </a:r>
            <a:endParaRPr sz="100"/>
          </a:p>
          <a:p>
            <a:pPr indent="0" lvl="0" marL="0" rtl="0" algn="l">
              <a:lnSpc>
                <a:spcPct val="145606"/>
              </a:lnSpc>
              <a:spcBef>
                <a:spcPts val="0"/>
              </a:spcBef>
              <a:spcAft>
                <a:spcPts val="0"/>
              </a:spcAft>
              <a:buNone/>
            </a:pPr>
            <a:r>
              <a:rPr lang="en" sz="550">
                <a:solidFill>
                  <a:schemeClr val="dk1"/>
                </a:solidFill>
                <a:highlight>
                  <a:srgbClr val="FFFFFF"/>
                </a:highlight>
              </a:rPr>
              <a:t>Compared with otherwise identical children</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raised by otherwise identical parents in a neighbourhood with a low average</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poverty rate of five (5) percent, children experiencing an average 40 percent</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rate are predicted through their simulation with estimated parameters to have</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a: (1) 24 percentage-point greater chance of having a child before age 18;</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(2) 14 percentage-point lower probability of graduating from high school;</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(3) 10 percentage-point lower probability of graduating from college; and</a:t>
            </a:r>
            <a:endParaRPr sz="550">
              <a:solidFill>
                <a:schemeClr val="dk1"/>
              </a:solidFill>
              <a:highlight>
                <a:srgbClr val="FFFFFF"/>
              </a:highlight>
            </a:endParaRPr>
          </a:p>
          <a:p>
            <a:pPr indent="0" lvl="0" marL="0" rtl="0" algn="l">
              <a:lnSpc>
                <a:spcPct val="145606"/>
              </a:lnSpc>
              <a:spcBef>
                <a:spcPts val="0"/>
              </a:spcBef>
              <a:spcAft>
                <a:spcPts val="0"/>
              </a:spcAft>
              <a:buNone/>
            </a:pPr>
            <a:r>
              <a:rPr lang="en" sz="550">
                <a:solidFill>
                  <a:schemeClr val="dk1"/>
                </a:solidFill>
                <a:highlight>
                  <a:srgbClr val="FFFFFF"/>
                </a:highlight>
              </a:rPr>
              <a:t>(4) $13,334 lower annual earnings, all else equal</a:t>
            </a:r>
            <a:endParaRPr sz="550">
              <a:solidFill>
                <a:schemeClr val="dk1"/>
              </a:solidFill>
              <a:highlight>
                <a:srgbClr val="FFFFFF"/>
              </a:highlight>
            </a:endParaRPr>
          </a:p>
          <a:p>
            <a:pPr indent="0" lvl="0" marL="0" rtl="0" algn="l">
              <a:spcBef>
                <a:spcPts val="0"/>
              </a:spcBef>
              <a:spcAft>
                <a:spcPts val="0"/>
              </a:spcAft>
              <a:buNone/>
            </a:pPr>
            <a:r>
              <a:t/>
            </a:r>
            <a:endParaRPr sz="100"/>
          </a:p>
        </p:txBody>
      </p:sp>
      <p:sp>
        <p:nvSpPr>
          <p:cNvPr id="372" name="Google Shape;372;geacc150047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acc150047_0_3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900"/>
              <a:buFont typeface="Arial"/>
              <a:buNone/>
            </a:pPr>
            <a:r>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900"/>
              <a:buFont typeface="Arial"/>
              <a:buNone/>
            </a:pPr>
            <a:r>
              <a:rPr lang="en">
                <a:solidFill>
                  <a:schemeClr val="dk1"/>
                </a:solidFill>
                <a:latin typeface="Palatino Linotype"/>
                <a:ea typeface="Palatino Linotype"/>
                <a:cs typeface="Palatino Linotype"/>
                <a:sym typeface="Palatino Linotype"/>
              </a:rPr>
              <a:t>-Neighborhood Anecdotes of housing the homeless (Karen, Brent, Melissa/Shauna, Teresa C, Kat, us, Wylie St/Kinner)</a:t>
            </a:r>
            <a:endParaRPr/>
          </a:p>
        </p:txBody>
      </p:sp>
      <p:sp>
        <p:nvSpPr>
          <p:cNvPr id="380" name="Google Shape;380;geacc150047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acc150047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eacc150047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ae6d6b22e_9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eae6d6b22e_9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Goals - To add criteria for selection</a:t>
            </a:r>
            <a:endParaRPr/>
          </a:p>
          <a:p>
            <a:pPr indent="0" lvl="0" marL="0" rtl="0" algn="l">
              <a:spcBef>
                <a:spcPts val="0"/>
              </a:spcBef>
              <a:spcAft>
                <a:spcPts val="0"/>
              </a:spcAft>
              <a:buNone/>
            </a:pPr>
            <a:r>
              <a:t/>
            </a:r>
            <a:endParaRPr/>
          </a:p>
        </p:txBody>
      </p:sp>
      <p:sp>
        <p:nvSpPr>
          <p:cNvPr id="398" name="Google Shape;398;geae6d6b22e_9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ae6d6b22e_9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eae6d6b22e_9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acc150047_0_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eacc150047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ae6d6b22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eae6d6b2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acc150047_0_3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heard from BPD that this work requires specialized 40-hour crisis response training; BPD/social-worker partner program being rolled out</a:t>
            </a:r>
            <a:endParaRPr/>
          </a:p>
          <a:p>
            <a:pPr indent="0" lvl="0" marL="0" rtl="0" algn="l">
              <a:spcBef>
                <a:spcPts val="0"/>
              </a:spcBef>
              <a:spcAft>
                <a:spcPts val="0"/>
              </a:spcAft>
              <a:buNone/>
            </a:pPr>
            <a:r>
              <a:rPr lang="en"/>
              <a:t>-and we’ve heard from Andy Scoggins that this is work most of us would have a hard time doing day in and day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-Zoning - VPNA/CNA had no input on the zoning code rewrite process </a:t>
            </a:r>
            <a:r>
              <a:rPr lang="en">
                <a:solidFill>
                  <a:srgbClr val="222222"/>
                </a:solidFill>
                <a:highlight>
                  <a:srgbClr val="FFFFFF"/>
                </a:highlight>
              </a:rPr>
              <a:t>(Shelter Home still allowed in new equivalent of C-2 Zone (MX-A and MX-S) as conditional use, but blanket restriction to residential is applied.)</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	- the City’s own recommendations wouldn’t allow a shelter at this site</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-Peer Cities - I note that we are not necessarily endorsing these selections as peer cities; there was </a:t>
            </a:r>
            <a:endParaRPr>
              <a:solidFill>
                <a:srgbClr val="222222"/>
              </a:solidFill>
              <a:highlight>
                <a:srgbClr val="FFFFFF"/>
              </a:highlight>
            </a:endParaRPr>
          </a:p>
        </p:txBody>
      </p:sp>
      <p:sp>
        <p:nvSpPr>
          <p:cNvPr id="134" name="Google Shape;134;geacc150047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ad5b009c7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presented these sides briefly here, and provided only the primary peer cities identified previously by BSU. Additional map analyses from the secondary list (which we were not able to complete) and other large shelters we previously identified in the West are provided as a handout.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table summarizes the estimated buffer distances. Note- shelter bed capacities provided include overflow beds, based on the handout Our Path Home provided. Note we’ve included Interfaith’s proposal as 220 beds per their response to comments on their initial P&amp;Z application.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the IFS proposal to site a large shelter adjacent to a residential neighborhood is not unique to operating shelters, it is far more common that cities choose to implement a large buffer between their residential neighborhoods and their emergency shelters. I think we’ve seen that, compared to the primary peer cities, the Interfaith proposal is uniquely embedded in a residential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-Among the </a:t>
            </a:r>
            <a:r>
              <a:rPr lang="en"/>
              <a:t>peer cities, the average residential buffer distance was greater than the current Boise draft code proposal.</a:t>
            </a:r>
            <a:endParaRPr/>
          </a:p>
        </p:txBody>
      </p:sp>
      <p:sp>
        <p:nvSpPr>
          <p:cNvPr id="141" name="Google Shape;141;gead5b009c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acc150047_0_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-describe how to read slide</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-Note abbreviations : LIH = low-income housing; PSH = permanent supportive housing; TH = transitional housing</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t/>
            </a:r>
            <a:endParaRPr>
              <a:solidFill>
                <a:schemeClr val="dk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a:p>
        </p:txBody>
      </p:sp>
      <p:sp>
        <p:nvSpPr>
          <p:cNvPr id="151" name="Google Shape;151;geacc150047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acc150047_0_4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-Nevada -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700 capacity… well buffered;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None/>
            </a:pPr>
            <a:r>
              <a:rPr lang="en">
                <a:solidFill>
                  <a:schemeClr val="dk1"/>
                </a:solidFill>
                <a:latin typeface="Palatino Linotype"/>
                <a:ea typeface="Palatino Linotype"/>
                <a:cs typeface="Palatino Linotype"/>
                <a:sym typeface="Palatino Linotype"/>
              </a:rPr>
              <a:t>Congregate sleeping </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nearest “residential” is a commercial motel advertising with weekly and monthly rates, so we’ve categorized it as potential housing</a:t>
            </a:r>
            <a:endParaRPr>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chemeClr val="dk1"/>
              </a:buClr>
              <a:buSzPts val="1100"/>
              <a:buFont typeface="Arial"/>
              <a:buNone/>
            </a:pPr>
            <a:r>
              <a:rPr lang="en">
                <a:solidFill>
                  <a:schemeClr val="dk1"/>
                </a:solidFill>
                <a:latin typeface="Palatino Linotype"/>
                <a:ea typeface="Palatino Linotype"/>
                <a:cs typeface="Palatino Linotype"/>
                <a:sym typeface="Palatino Linotype"/>
              </a:rPr>
              <a:t>-c</a:t>
            </a:r>
            <a:endParaRPr>
              <a:solidFill>
                <a:schemeClr val="dk1"/>
              </a:solidFill>
              <a:latin typeface="Palatino Linotype"/>
              <a:ea typeface="Palatino Linotype"/>
              <a:cs typeface="Palatino Linotype"/>
              <a:sym typeface="Palatino Linotype"/>
            </a:endParaRPr>
          </a:p>
        </p:txBody>
      </p:sp>
      <p:sp>
        <p:nvSpPr>
          <p:cNvPr id="158" name="Google Shape;158;geacc150047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acc150047_0_4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eacc150047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9" name="Shape 19"/>
        <p:cNvGrpSpPr/>
        <p:nvPr/>
      </p:nvGrpSpPr>
      <p:grpSpPr>
        <a:xfrm>
          <a:off x="0" y="0"/>
          <a:ext cx="0" cy="0"/>
          <a:chOff x="0" y="0"/>
          <a:chExt cx="0" cy="0"/>
        </a:xfrm>
      </p:grpSpPr>
      <p:grpSp>
        <p:nvGrpSpPr>
          <p:cNvPr id="20" name="Google Shape;20;p2"/>
          <p:cNvGrpSpPr/>
          <p:nvPr/>
        </p:nvGrpSpPr>
        <p:grpSpPr>
          <a:xfrm>
            <a:off x="0" y="4656671"/>
            <a:ext cx="9144000" cy="486830"/>
            <a:chOff x="0" y="6208894"/>
            <a:chExt cx="12192000" cy="649106"/>
          </a:xfrm>
        </p:grpSpPr>
        <p:sp>
          <p:nvSpPr>
            <p:cNvPr id="21" name="Google Shape;21;p2"/>
            <p:cNvSpPr/>
            <p:nvPr/>
          </p:nvSpPr>
          <p:spPr>
            <a:xfrm>
              <a:off x="3048" y="6220178"/>
              <a:ext cx="12188952" cy="637822"/>
            </a:xfrm>
            <a:prstGeom prst="rect">
              <a:avLst/>
            </a:prstGeom>
            <a:gradFill>
              <a:gsLst>
                <a:gs pos="0">
                  <a:srgbClr val="DCE5A3"/>
                </a:gs>
                <a:gs pos="50000">
                  <a:srgbClr val="D6E095"/>
                </a:gs>
                <a:gs pos="100000">
                  <a:srgbClr val="D4DF81"/>
                </a:gs>
              </a:gsLst>
              <a:lin ang="54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cxnSp>
          <p:nvCxnSpPr>
            <p:cNvPr id="22" name="Google Shape;22;p2"/>
            <p:cNvCxnSpPr/>
            <p:nvPr/>
          </p:nvCxnSpPr>
          <p:spPr>
            <a:xfrm>
              <a:off x="0" y="6208894"/>
              <a:ext cx="12192000" cy="0"/>
            </a:xfrm>
            <a:prstGeom prst="straightConnector1">
              <a:avLst/>
            </a:prstGeom>
            <a:noFill/>
            <a:ln cap="flat" cmpd="sng" w="12700">
              <a:solidFill>
                <a:schemeClr val="dk2"/>
              </a:solidFill>
              <a:prstDash val="solid"/>
              <a:miter lim="800000"/>
              <a:headEnd len="sm" w="sm" type="none"/>
              <a:tailEnd len="sm" w="sm" type="none"/>
            </a:ln>
          </p:spPr>
        </p:cxnSp>
      </p:grpSp>
      <p:cxnSp>
        <p:nvCxnSpPr>
          <p:cNvPr id="23" name="Google Shape;23;p2"/>
          <p:cNvCxnSpPr/>
          <p:nvPr/>
        </p:nvCxnSpPr>
        <p:spPr>
          <a:xfrm flipH="1" rot="10800000">
            <a:off x="2286" y="4453467"/>
            <a:ext cx="6181" cy="4233"/>
          </a:xfrm>
          <a:prstGeom prst="straightConnector1">
            <a:avLst/>
          </a:prstGeom>
          <a:noFill/>
          <a:ln cap="flat" cmpd="sng" w="9525">
            <a:solidFill>
              <a:schemeClr val="accent1"/>
            </a:solidFill>
            <a:prstDash val="solid"/>
            <a:miter lim="800000"/>
            <a:headEnd len="sm" w="sm" type="none"/>
            <a:tailEnd len="sm" w="sm" type="none"/>
          </a:ln>
        </p:spPr>
      </p:cxnSp>
      <p:cxnSp>
        <p:nvCxnSpPr>
          <p:cNvPr id="24" name="Google Shape;24;p2"/>
          <p:cNvCxnSpPr/>
          <p:nvPr/>
        </p:nvCxnSpPr>
        <p:spPr>
          <a:xfrm flipH="1" rot="10800000">
            <a:off x="2286" y="4453467"/>
            <a:ext cx="6181" cy="4233"/>
          </a:xfrm>
          <a:prstGeom prst="straightConnector1">
            <a:avLst/>
          </a:prstGeom>
          <a:noFill/>
          <a:ln cap="flat" cmpd="sng" w="9525">
            <a:solidFill>
              <a:schemeClr val="accent1"/>
            </a:solidFill>
            <a:prstDash val="solid"/>
            <a:miter lim="800000"/>
            <a:headEnd len="sm" w="sm" type="none"/>
            <a:tailEnd len="sm" w="sm" type="none"/>
          </a:ln>
        </p:spPr>
      </p:cxnSp>
      <p:sp>
        <p:nvSpPr>
          <p:cNvPr id="25" name="Google Shape;25;p2"/>
          <p:cNvSpPr txBox="1"/>
          <p:nvPr>
            <p:ph type="ctrTitle"/>
          </p:nvPr>
        </p:nvSpPr>
        <p:spPr>
          <a:xfrm>
            <a:off x="533400" y="1028700"/>
            <a:ext cx="7851648" cy="1371600"/>
          </a:xfrm>
          <a:prstGeom prst="rect">
            <a:avLst/>
          </a:prstGeom>
          <a:noFill/>
          <a:ln>
            <a:noFill/>
          </a:ln>
        </p:spPr>
        <p:txBody>
          <a:bodyPr anchorCtr="0" anchor="b" bIns="0" lIns="0" spcFirstLastPara="1" rIns="13700" wrap="square" tIns="0">
            <a:normAutofit/>
          </a:bodyPr>
          <a:lstStyle>
            <a:lvl1pPr lvl="0" algn="r">
              <a:spcBef>
                <a:spcPts val="0"/>
              </a:spcBef>
              <a:spcAft>
                <a:spcPts val="0"/>
              </a:spcAft>
              <a:buClr>
                <a:schemeClr val="dk2"/>
              </a:buClr>
              <a:buSzPts val="4200"/>
              <a:buFont typeface="Century Gothic"/>
              <a:buNone/>
              <a:defRPr b="1" sz="4200">
                <a:solidFill>
                  <a:schemeClr val="dk2"/>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 name="Google Shape;26;p2"/>
          <p:cNvSpPr txBox="1"/>
          <p:nvPr>
            <p:ph idx="1" type="subTitle"/>
          </p:nvPr>
        </p:nvSpPr>
        <p:spPr>
          <a:xfrm>
            <a:off x="533400" y="2421402"/>
            <a:ext cx="7854696" cy="1314450"/>
          </a:xfrm>
          <a:prstGeom prst="rect">
            <a:avLst/>
          </a:prstGeom>
          <a:noFill/>
          <a:ln>
            <a:noFill/>
          </a:ln>
        </p:spPr>
        <p:txBody>
          <a:bodyPr anchorCtr="0" anchor="t" bIns="34275" lIns="0" spcFirstLastPara="1" rIns="13700" wrap="square" tIns="34275">
            <a:normAutofit/>
          </a:bodyPr>
          <a:lstStyle>
            <a:lvl1pPr lvl="0" marR="38100" algn="r">
              <a:spcBef>
                <a:spcPts val="400"/>
              </a:spcBef>
              <a:spcAft>
                <a:spcPts val="0"/>
              </a:spcAft>
              <a:buSzPts val="1900"/>
              <a:buNone/>
              <a:defRPr>
                <a:solidFill>
                  <a:schemeClr val="dk1"/>
                </a:solidFill>
              </a:defRPr>
            </a:lvl1pPr>
            <a:lvl2pPr lvl="1" algn="ctr">
              <a:spcBef>
                <a:spcPts val="300"/>
              </a:spcBef>
              <a:spcAft>
                <a:spcPts val="0"/>
              </a:spcAft>
              <a:buSzPts val="1100"/>
              <a:buNone/>
              <a:defRPr/>
            </a:lvl2pPr>
            <a:lvl3pPr lvl="2" algn="ctr">
              <a:spcBef>
                <a:spcPts val="300"/>
              </a:spcBef>
              <a:spcAft>
                <a:spcPts val="0"/>
              </a:spcAft>
              <a:buSzPts val="900"/>
              <a:buNone/>
              <a:defRPr/>
            </a:lvl3pPr>
            <a:lvl4pPr lvl="3" algn="ctr">
              <a:spcBef>
                <a:spcPts val="300"/>
              </a:spcBef>
              <a:spcAft>
                <a:spcPts val="0"/>
              </a:spcAft>
              <a:buSzPts val="900"/>
              <a:buNone/>
              <a:defRPr/>
            </a:lvl4pPr>
            <a:lvl5pPr lvl="4" algn="ctr">
              <a:spcBef>
                <a:spcPts val="300"/>
              </a:spcBef>
              <a:spcAft>
                <a:spcPts val="0"/>
              </a:spcAft>
              <a:buSzPts val="900"/>
              <a:buNone/>
              <a:defRPr/>
            </a:lvl5pPr>
            <a:lvl6pPr lvl="5" algn="ctr">
              <a:spcBef>
                <a:spcPts val="300"/>
              </a:spcBef>
              <a:spcAft>
                <a:spcPts val="0"/>
              </a:spcAft>
              <a:buSzPts val="1100"/>
              <a:buNone/>
              <a:defRPr/>
            </a:lvl6pPr>
            <a:lvl7pPr lvl="6" algn="ctr">
              <a:spcBef>
                <a:spcPts val="300"/>
              </a:spcBef>
              <a:spcAft>
                <a:spcPts val="0"/>
              </a:spcAft>
              <a:buSzPts val="1100"/>
              <a:buNone/>
              <a:defRPr/>
            </a:lvl7pPr>
            <a:lvl8pPr lvl="7" algn="ctr">
              <a:spcBef>
                <a:spcPts val="300"/>
              </a:spcBef>
              <a:spcAft>
                <a:spcPts val="0"/>
              </a:spcAft>
              <a:buSzPts val="1400"/>
              <a:buNone/>
              <a:defRPr/>
            </a:lvl8pPr>
            <a:lvl9pPr lvl="8" algn="ctr">
              <a:spcBef>
                <a:spcPts val="300"/>
              </a:spcBef>
              <a:spcAft>
                <a:spcPts val="0"/>
              </a:spcAft>
              <a:buSzPts val="1400"/>
              <a:buNone/>
              <a:defRPr/>
            </a:lvl9pPr>
          </a:lstStyle>
          <a:p/>
        </p:txBody>
      </p:sp>
      <p:sp>
        <p:nvSpPr>
          <p:cNvPr id="27" name="Google Shape;27;p2"/>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Google Shape;28;p2"/>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 name="Google Shape;29;p2"/>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p11"/>
          <p:cNvSpPr txBox="1"/>
          <p:nvPr>
            <p:ph type="title"/>
          </p:nvPr>
        </p:nvSpPr>
        <p:spPr>
          <a:xfrm>
            <a:off x="457200" y="528066"/>
            <a:ext cx="8229600" cy="85725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 name="Google Shape;87;p11"/>
          <p:cNvSpPr txBox="1"/>
          <p:nvPr>
            <p:ph idx="1" type="body"/>
          </p:nvPr>
        </p:nvSpPr>
        <p:spPr>
          <a:xfrm rot="5400000">
            <a:off x="2926080" y="-1017270"/>
            <a:ext cx="3291840" cy="8229600"/>
          </a:xfrm>
          <a:prstGeom prst="rect">
            <a:avLst/>
          </a:prstGeom>
          <a:noFill/>
          <a:ln>
            <a:noFill/>
          </a:ln>
        </p:spPr>
        <p:txBody>
          <a:bodyPr anchorCtr="0" anchor="t" bIns="34275" lIns="68575" spcFirstLastPara="1" rIns="68575" wrap="square" tIns="34275">
            <a:normAutofit/>
          </a:bodyPr>
          <a:lstStyle>
            <a:lvl1pPr indent="-311150" lvl="0" marL="457200" algn="l">
              <a:spcBef>
                <a:spcPts val="300"/>
              </a:spcBef>
              <a:spcAft>
                <a:spcPts val="0"/>
              </a:spcAft>
              <a:buSzPts val="1300"/>
              <a:buChar char="⚫"/>
              <a:defRPr/>
            </a:lvl1pPr>
            <a:lvl2pPr indent="-298450" lvl="1" marL="914400" algn="l">
              <a:spcBef>
                <a:spcPts val="300"/>
              </a:spcBef>
              <a:spcAft>
                <a:spcPts val="0"/>
              </a:spcAft>
              <a:buSzPts val="1100"/>
              <a:buChar char="⚫"/>
              <a:defRPr/>
            </a:lvl2pPr>
            <a:lvl3pPr indent="-285750" lvl="2" marL="1371600" algn="l">
              <a:spcBef>
                <a:spcPts val="300"/>
              </a:spcBef>
              <a:spcAft>
                <a:spcPts val="0"/>
              </a:spcAft>
              <a:buSzPts val="900"/>
              <a:buChar char="⚫"/>
              <a:defRPr/>
            </a:lvl3pPr>
            <a:lvl4pPr indent="-285750" lvl="3" marL="1828800" algn="l">
              <a:spcBef>
                <a:spcPts val="300"/>
              </a:spcBef>
              <a:spcAft>
                <a:spcPts val="0"/>
              </a:spcAft>
              <a:buSzPts val="900"/>
              <a:buChar char="⚫"/>
              <a:defRPr/>
            </a:lvl4pPr>
            <a:lvl5pPr indent="-285750" lvl="4" marL="2286000" algn="l">
              <a:spcBef>
                <a:spcPts val="300"/>
              </a:spcBef>
              <a:spcAft>
                <a:spcPts val="0"/>
              </a:spcAft>
              <a:buSzPts val="900"/>
              <a:buChar char="⚫"/>
              <a:defRPr/>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88" name="Google Shape;88;p11"/>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1"/>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1"/>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12"/>
          <p:cNvSpPr txBox="1"/>
          <p:nvPr>
            <p:ph type="title"/>
          </p:nvPr>
        </p:nvSpPr>
        <p:spPr>
          <a:xfrm rot="5400000">
            <a:off x="5703689" y="1611513"/>
            <a:ext cx="3908822" cy="205740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 name="Google Shape;93;p12"/>
          <p:cNvSpPr txBox="1"/>
          <p:nvPr>
            <p:ph idx="1" type="body"/>
          </p:nvPr>
        </p:nvSpPr>
        <p:spPr>
          <a:xfrm rot="5400000">
            <a:off x="1512689" y="-369687"/>
            <a:ext cx="3908822" cy="6019800"/>
          </a:xfrm>
          <a:prstGeom prst="rect">
            <a:avLst/>
          </a:prstGeom>
          <a:noFill/>
          <a:ln>
            <a:noFill/>
          </a:ln>
        </p:spPr>
        <p:txBody>
          <a:bodyPr anchorCtr="0" anchor="t" bIns="34275" lIns="68575" spcFirstLastPara="1" rIns="68575" wrap="square" tIns="34275">
            <a:normAutofit/>
          </a:bodyPr>
          <a:lstStyle>
            <a:lvl1pPr indent="-311150" lvl="0" marL="457200" algn="l">
              <a:spcBef>
                <a:spcPts val="300"/>
              </a:spcBef>
              <a:spcAft>
                <a:spcPts val="0"/>
              </a:spcAft>
              <a:buSzPts val="1300"/>
              <a:buChar char="⚫"/>
              <a:defRPr/>
            </a:lvl1pPr>
            <a:lvl2pPr indent="-298450" lvl="1" marL="914400" algn="l">
              <a:spcBef>
                <a:spcPts val="300"/>
              </a:spcBef>
              <a:spcAft>
                <a:spcPts val="0"/>
              </a:spcAft>
              <a:buSzPts val="1100"/>
              <a:buChar char="⚫"/>
              <a:defRPr/>
            </a:lvl2pPr>
            <a:lvl3pPr indent="-285750" lvl="2" marL="1371600" algn="l">
              <a:spcBef>
                <a:spcPts val="300"/>
              </a:spcBef>
              <a:spcAft>
                <a:spcPts val="0"/>
              </a:spcAft>
              <a:buSzPts val="900"/>
              <a:buChar char="⚫"/>
              <a:defRPr/>
            </a:lvl3pPr>
            <a:lvl4pPr indent="-285750" lvl="3" marL="1828800" algn="l">
              <a:spcBef>
                <a:spcPts val="300"/>
              </a:spcBef>
              <a:spcAft>
                <a:spcPts val="0"/>
              </a:spcAft>
              <a:buSzPts val="900"/>
              <a:buChar char="⚫"/>
              <a:defRPr/>
            </a:lvl4pPr>
            <a:lvl5pPr indent="-285750" lvl="4" marL="2286000" algn="l">
              <a:spcBef>
                <a:spcPts val="300"/>
              </a:spcBef>
              <a:spcAft>
                <a:spcPts val="0"/>
              </a:spcAft>
              <a:buSzPts val="900"/>
              <a:buChar char="⚫"/>
              <a:defRPr/>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94" name="Google Shape;94;p12"/>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2"/>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12"/>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7" name="Shape 97"/>
        <p:cNvGrpSpPr/>
        <p:nvPr/>
      </p:nvGrpSpPr>
      <p:grpSpPr>
        <a:xfrm>
          <a:off x="0" y="0"/>
          <a:ext cx="0" cy="0"/>
          <a:chOff x="0" y="0"/>
          <a:chExt cx="0" cy="0"/>
        </a:xfrm>
      </p:grpSpPr>
      <p:sp>
        <p:nvSpPr>
          <p:cNvPr id="98" name="Google Shape;98;p13"/>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txBox="1"/>
          <p:nvPr>
            <p:ph type="title"/>
          </p:nvPr>
        </p:nvSpPr>
        <p:spPr>
          <a:xfrm>
            <a:off x="471900" y="738725"/>
            <a:ext cx="8222100" cy="767700"/>
          </a:xfrm>
          <a:prstGeom prst="rect">
            <a:avLst/>
          </a:prstGeom>
        </p:spPr>
        <p:txBody>
          <a:bodyPr anchorCtr="0" anchor="b" bIns="0" lIns="0" spcFirstLastPara="1" rIns="0" wrap="square" tIns="34275">
            <a:normAutofit/>
          </a:bodyPr>
          <a:lstStyle>
            <a:lvl1pPr lvl="0" rtl="0">
              <a:spcBef>
                <a:spcPts val="0"/>
              </a:spcBef>
              <a:spcAft>
                <a:spcPts val="0"/>
              </a:spcAft>
              <a:buSzPts val="3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13"/>
          <p:cNvSpPr txBox="1"/>
          <p:nvPr>
            <p:ph idx="1" type="body"/>
          </p:nvPr>
        </p:nvSpPr>
        <p:spPr>
          <a:xfrm>
            <a:off x="471900" y="1919075"/>
            <a:ext cx="8222100" cy="2710200"/>
          </a:xfrm>
          <a:prstGeom prst="rect">
            <a:avLst/>
          </a:prstGeom>
        </p:spPr>
        <p:txBody>
          <a:bodyPr anchorCtr="0" anchor="t" bIns="34275" lIns="68575" spcFirstLastPara="1" rIns="68575" wrap="square" tIns="34275">
            <a:normAutofit/>
          </a:bodyPr>
          <a:lstStyle>
            <a:lvl1pPr indent="-349250" lvl="0" marL="457200" rtl="0">
              <a:spcBef>
                <a:spcPts val="400"/>
              </a:spcBef>
              <a:spcAft>
                <a:spcPts val="0"/>
              </a:spcAft>
              <a:buSzPts val="1900"/>
              <a:buChar char="⚫"/>
              <a:defRPr/>
            </a:lvl1pPr>
            <a:lvl2pPr indent="-323850" lvl="1" marL="914400" rtl="0">
              <a:spcBef>
                <a:spcPts val="400"/>
              </a:spcBef>
              <a:spcAft>
                <a:spcPts val="0"/>
              </a:spcAft>
              <a:buSzPts val="1500"/>
              <a:buChar char="⚫"/>
              <a:defRPr/>
            </a:lvl2pPr>
            <a:lvl3pPr indent="-298450" lvl="2" marL="1371600" rtl="0">
              <a:spcBef>
                <a:spcPts val="300"/>
              </a:spcBef>
              <a:spcAft>
                <a:spcPts val="0"/>
              </a:spcAft>
              <a:buSzPts val="1100"/>
              <a:buChar char="⚫"/>
              <a:defRPr/>
            </a:lvl3pPr>
            <a:lvl4pPr indent="-292100" lvl="3" marL="1828800" rtl="0">
              <a:spcBef>
                <a:spcPts val="300"/>
              </a:spcBef>
              <a:spcAft>
                <a:spcPts val="0"/>
              </a:spcAft>
              <a:buSzPts val="1000"/>
              <a:buChar char="⚫"/>
              <a:defRPr/>
            </a:lvl4pPr>
            <a:lvl5pPr indent="-292100" lvl="4" marL="2286000" rtl="0">
              <a:spcBef>
                <a:spcPts val="300"/>
              </a:spcBef>
              <a:spcAft>
                <a:spcPts val="0"/>
              </a:spcAft>
              <a:buSzPts val="1000"/>
              <a:buChar char="⚫"/>
              <a:defRPr/>
            </a:lvl5pPr>
            <a:lvl6pPr indent="-298450" lvl="5" marL="2743200" rtl="0">
              <a:spcBef>
                <a:spcPts val="300"/>
              </a:spcBef>
              <a:spcAft>
                <a:spcPts val="0"/>
              </a:spcAft>
              <a:buSzPts val="1100"/>
              <a:buChar char="⚫"/>
              <a:defRPr/>
            </a:lvl6pPr>
            <a:lvl7pPr indent="-292100" lvl="6" marL="3200400" rtl="0">
              <a:spcBef>
                <a:spcPts val="200"/>
              </a:spcBef>
              <a:spcAft>
                <a:spcPts val="0"/>
              </a:spcAft>
              <a:buSzPts val="1000"/>
              <a:buChar char="⚫"/>
              <a:defRPr/>
            </a:lvl7pPr>
            <a:lvl8pPr indent="-304800" lvl="7" marL="3657600" rtl="0">
              <a:spcBef>
                <a:spcPts val="200"/>
              </a:spcBef>
              <a:spcAft>
                <a:spcPts val="0"/>
              </a:spcAft>
              <a:buSzPts val="1200"/>
              <a:buChar char="•"/>
              <a:defRPr/>
            </a:lvl8pPr>
            <a:lvl9pPr indent="-228600" lvl="8" marL="4114800" rtl="0">
              <a:spcBef>
                <a:spcPts val="200"/>
              </a:spcBef>
              <a:spcAft>
                <a:spcPts val="0"/>
              </a:spcAft>
              <a:buSzPts val="1100"/>
              <a:buNone/>
              <a:defRPr/>
            </a:lvl9pPr>
          </a:lstStyle>
          <a:p/>
        </p:txBody>
      </p:sp>
      <p:sp>
        <p:nvSpPr>
          <p:cNvPr id="102" name="Google Shape;102;p13"/>
          <p:cNvSpPr txBox="1"/>
          <p:nvPr>
            <p:ph idx="12" type="sldNum"/>
          </p:nvPr>
        </p:nvSpPr>
        <p:spPr>
          <a:xfrm>
            <a:off x="8523541" y="4695623"/>
            <a:ext cx="548700" cy="393600"/>
          </a:xfrm>
          <a:prstGeom prst="rect">
            <a:avLst/>
          </a:prstGeom>
        </p:spPr>
        <p:txBody>
          <a:bodyPr anchorCtr="0" anchor="b"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
          <p:cNvSpPr txBox="1"/>
          <p:nvPr>
            <p:ph type="title"/>
          </p:nvPr>
        </p:nvSpPr>
        <p:spPr>
          <a:xfrm>
            <a:off x="457200" y="528066"/>
            <a:ext cx="8229600" cy="85725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 name="Google Shape;32;p3"/>
          <p:cNvSpPr txBox="1"/>
          <p:nvPr>
            <p:ph idx="1" type="body"/>
          </p:nvPr>
        </p:nvSpPr>
        <p:spPr>
          <a:xfrm>
            <a:off x="457200" y="1451610"/>
            <a:ext cx="8229600" cy="3291840"/>
          </a:xfrm>
          <a:prstGeom prst="rect">
            <a:avLst/>
          </a:prstGeom>
          <a:noFill/>
          <a:ln>
            <a:noFill/>
          </a:ln>
        </p:spPr>
        <p:txBody>
          <a:bodyPr anchorCtr="0" anchor="t" bIns="34275" lIns="68575" spcFirstLastPara="1" rIns="68575" wrap="square" tIns="34275">
            <a:normAutofit/>
          </a:bodyPr>
          <a:lstStyle>
            <a:lvl1pPr indent="-311150" lvl="0" marL="457200" algn="l">
              <a:spcBef>
                <a:spcPts val="300"/>
              </a:spcBef>
              <a:spcAft>
                <a:spcPts val="0"/>
              </a:spcAft>
              <a:buSzPts val="1300"/>
              <a:buChar char="⚫"/>
              <a:defRPr/>
            </a:lvl1pPr>
            <a:lvl2pPr indent="-298450" lvl="1" marL="914400" algn="l">
              <a:spcBef>
                <a:spcPts val="300"/>
              </a:spcBef>
              <a:spcAft>
                <a:spcPts val="0"/>
              </a:spcAft>
              <a:buSzPts val="1100"/>
              <a:buChar char="⚫"/>
              <a:defRPr/>
            </a:lvl2pPr>
            <a:lvl3pPr indent="-285750" lvl="2" marL="1371600" algn="l">
              <a:spcBef>
                <a:spcPts val="300"/>
              </a:spcBef>
              <a:spcAft>
                <a:spcPts val="0"/>
              </a:spcAft>
              <a:buSzPts val="900"/>
              <a:buChar char="⚫"/>
              <a:defRPr/>
            </a:lvl3pPr>
            <a:lvl4pPr indent="-285750" lvl="3" marL="1828800" algn="l">
              <a:spcBef>
                <a:spcPts val="300"/>
              </a:spcBef>
              <a:spcAft>
                <a:spcPts val="0"/>
              </a:spcAft>
              <a:buSzPts val="900"/>
              <a:buChar char="⚫"/>
              <a:defRPr/>
            </a:lvl4pPr>
            <a:lvl5pPr indent="-285750" lvl="4" marL="2286000" algn="l">
              <a:spcBef>
                <a:spcPts val="300"/>
              </a:spcBef>
              <a:spcAft>
                <a:spcPts val="0"/>
              </a:spcAft>
              <a:buSzPts val="900"/>
              <a:buChar char="⚫"/>
              <a:defRPr/>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33" name="Google Shape;33;p3"/>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Google Shape;34;p3"/>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Google Shape;35;p3"/>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4"/>
          <p:cNvSpPr txBox="1"/>
          <p:nvPr>
            <p:ph type="title"/>
          </p:nvPr>
        </p:nvSpPr>
        <p:spPr>
          <a:xfrm>
            <a:off x="530352" y="987552"/>
            <a:ext cx="7772400" cy="1021842"/>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dk2"/>
              </a:buClr>
              <a:buSzPts val="4200"/>
              <a:buFont typeface="Century Gothic"/>
              <a:buNone/>
              <a:defRPr b="1" sz="4200" cap="none">
                <a:solidFill>
                  <a:schemeClr val="dk2"/>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Google Shape;38;p4"/>
          <p:cNvSpPr txBox="1"/>
          <p:nvPr>
            <p:ph idx="1" type="body"/>
          </p:nvPr>
        </p:nvSpPr>
        <p:spPr>
          <a:xfrm>
            <a:off x="530352" y="2028498"/>
            <a:ext cx="7772400" cy="1132284"/>
          </a:xfrm>
          <a:prstGeom prst="rect">
            <a:avLst/>
          </a:prstGeom>
          <a:noFill/>
          <a:ln>
            <a:noFill/>
          </a:ln>
        </p:spPr>
        <p:txBody>
          <a:bodyPr anchorCtr="0" anchor="t" bIns="34275" lIns="34275" spcFirstLastPara="1" rIns="34275" wrap="square" tIns="34275">
            <a:normAutofit/>
          </a:bodyPr>
          <a:lstStyle>
            <a:lvl1pPr indent="-228600" lvl="0" marL="457200" algn="l">
              <a:spcBef>
                <a:spcPts val="300"/>
              </a:spcBef>
              <a:spcAft>
                <a:spcPts val="0"/>
              </a:spcAft>
              <a:buSzPts val="1600"/>
              <a:buNone/>
              <a:defRPr sz="1700">
                <a:solidFill>
                  <a:schemeClr val="dk1"/>
                </a:solidFill>
              </a:defRPr>
            </a:lvl1pPr>
            <a:lvl2pPr indent="-228600" lvl="1" marL="914400" algn="l">
              <a:spcBef>
                <a:spcPts val="300"/>
              </a:spcBef>
              <a:spcAft>
                <a:spcPts val="0"/>
              </a:spcAft>
              <a:buSzPts val="1100"/>
              <a:buNone/>
              <a:defRPr sz="1400">
                <a:solidFill>
                  <a:srgbClr val="888888"/>
                </a:solidFill>
              </a:defRPr>
            </a:lvl2pPr>
            <a:lvl3pPr indent="-228600" lvl="2" marL="1371600" algn="l">
              <a:spcBef>
                <a:spcPts val="200"/>
              </a:spcBef>
              <a:spcAft>
                <a:spcPts val="0"/>
              </a:spcAft>
              <a:buSzPts val="800"/>
              <a:buNone/>
              <a:defRPr sz="1200">
                <a:solidFill>
                  <a:srgbClr val="888888"/>
                </a:solidFill>
              </a:defRPr>
            </a:lvl3pPr>
            <a:lvl4pPr indent="-228600" lvl="3" marL="1828800" algn="l">
              <a:spcBef>
                <a:spcPts val="200"/>
              </a:spcBef>
              <a:spcAft>
                <a:spcPts val="0"/>
              </a:spcAft>
              <a:buSzPts val="700"/>
              <a:buNone/>
              <a:defRPr sz="1100">
                <a:solidFill>
                  <a:srgbClr val="888888"/>
                </a:solidFill>
              </a:defRPr>
            </a:lvl4pPr>
            <a:lvl5pPr indent="-228600" lvl="4" marL="2286000" algn="l">
              <a:spcBef>
                <a:spcPts val="200"/>
              </a:spcBef>
              <a:spcAft>
                <a:spcPts val="0"/>
              </a:spcAft>
              <a:buSzPts val="700"/>
              <a:buNone/>
              <a:defRPr sz="1100">
                <a:solidFill>
                  <a:srgbClr val="888888"/>
                </a:solidFill>
              </a:defRPr>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39" name="Google Shape;39;p4"/>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 name="Google Shape;40;p4"/>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4"/>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5"/>
          <p:cNvSpPr txBox="1"/>
          <p:nvPr>
            <p:ph type="title"/>
          </p:nvPr>
        </p:nvSpPr>
        <p:spPr>
          <a:xfrm>
            <a:off x="457200" y="528066"/>
            <a:ext cx="8229600" cy="85725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 name="Google Shape;44;p5"/>
          <p:cNvSpPr txBox="1"/>
          <p:nvPr>
            <p:ph idx="1" type="body"/>
          </p:nvPr>
        </p:nvSpPr>
        <p:spPr>
          <a:xfrm>
            <a:off x="457200" y="1440064"/>
            <a:ext cx="4038600" cy="3326130"/>
          </a:xfrm>
          <a:prstGeom prst="rect">
            <a:avLst/>
          </a:prstGeom>
          <a:noFill/>
          <a:ln>
            <a:noFill/>
          </a:ln>
        </p:spPr>
        <p:txBody>
          <a:bodyPr anchorCtr="0" anchor="t" bIns="34275" lIns="68575" spcFirstLastPara="1" rIns="68575" wrap="square" tIns="34275">
            <a:normAutofit/>
          </a:bodyPr>
          <a:lstStyle>
            <a:lvl1pPr indent="-349250" lvl="0" marL="457200" algn="l">
              <a:spcBef>
                <a:spcPts val="400"/>
              </a:spcBef>
              <a:spcAft>
                <a:spcPts val="0"/>
              </a:spcAft>
              <a:buSzPts val="1900"/>
              <a:buChar char="⚫"/>
              <a:defRPr sz="2000"/>
            </a:lvl1pPr>
            <a:lvl2pPr indent="-323850" lvl="1" marL="914400" algn="l">
              <a:spcBef>
                <a:spcPts val="400"/>
              </a:spcBef>
              <a:spcAft>
                <a:spcPts val="0"/>
              </a:spcAft>
              <a:buSzPts val="1500"/>
              <a:buChar char="⚫"/>
              <a:defRPr sz="1800"/>
            </a:lvl2pPr>
            <a:lvl3pPr indent="-298450" lvl="2" marL="1371600" algn="l">
              <a:spcBef>
                <a:spcPts val="300"/>
              </a:spcBef>
              <a:spcAft>
                <a:spcPts val="0"/>
              </a:spcAft>
              <a:buSzPts val="1100"/>
              <a:buChar char="⚫"/>
              <a:defRPr sz="1500"/>
            </a:lvl3pPr>
            <a:lvl4pPr indent="-285750" lvl="3" marL="1828800" algn="l">
              <a:spcBef>
                <a:spcPts val="300"/>
              </a:spcBef>
              <a:spcAft>
                <a:spcPts val="0"/>
              </a:spcAft>
              <a:buSzPts val="900"/>
              <a:buChar char="⚫"/>
              <a:defRPr sz="1400"/>
            </a:lvl4pPr>
            <a:lvl5pPr indent="-285750" lvl="4" marL="2286000" algn="l">
              <a:spcBef>
                <a:spcPts val="300"/>
              </a:spcBef>
              <a:spcAft>
                <a:spcPts val="0"/>
              </a:spcAft>
              <a:buSzPts val="900"/>
              <a:buChar char="⚫"/>
              <a:defRPr sz="14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45" name="Google Shape;45;p5"/>
          <p:cNvSpPr txBox="1"/>
          <p:nvPr>
            <p:ph idx="2" type="body"/>
          </p:nvPr>
        </p:nvSpPr>
        <p:spPr>
          <a:xfrm>
            <a:off x="4648200" y="1440064"/>
            <a:ext cx="4038600" cy="3326130"/>
          </a:xfrm>
          <a:prstGeom prst="rect">
            <a:avLst/>
          </a:prstGeom>
          <a:noFill/>
          <a:ln>
            <a:noFill/>
          </a:ln>
        </p:spPr>
        <p:txBody>
          <a:bodyPr anchorCtr="0" anchor="t" bIns="34275" lIns="68575" spcFirstLastPara="1" rIns="68575" wrap="square" tIns="34275">
            <a:normAutofit/>
          </a:bodyPr>
          <a:lstStyle>
            <a:lvl1pPr indent="-349250" lvl="0" marL="457200" algn="l">
              <a:spcBef>
                <a:spcPts val="400"/>
              </a:spcBef>
              <a:spcAft>
                <a:spcPts val="0"/>
              </a:spcAft>
              <a:buSzPts val="1900"/>
              <a:buChar char="⚫"/>
              <a:defRPr sz="2000"/>
            </a:lvl1pPr>
            <a:lvl2pPr indent="-323850" lvl="1" marL="914400" algn="l">
              <a:spcBef>
                <a:spcPts val="400"/>
              </a:spcBef>
              <a:spcAft>
                <a:spcPts val="0"/>
              </a:spcAft>
              <a:buSzPts val="1500"/>
              <a:buChar char="⚫"/>
              <a:defRPr sz="1800"/>
            </a:lvl2pPr>
            <a:lvl3pPr indent="-298450" lvl="2" marL="1371600" algn="l">
              <a:spcBef>
                <a:spcPts val="300"/>
              </a:spcBef>
              <a:spcAft>
                <a:spcPts val="0"/>
              </a:spcAft>
              <a:buSzPts val="1100"/>
              <a:buChar char="⚫"/>
              <a:defRPr sz="1500"/>
            </a:lvl3pPr>
            <a:lvl4pPr indent="-285750" lvl="3" marL="1828800" algn="l">
              <a:spcBef>
                <a:spcPts val="300"/>
              </a:spcBef>
              <a:spcAft>
                <a:spcPts val="0"/>
              </a:spcAft>
              <a:buSzPts val="900"/>
              <a:buChar char="⚫"/>
              <a:defRPr sz="1400"/>
            </a:lvl4pPr>
            <a:lvl5pPr indent="-285750" lvl="4" marL="2286000" algn="l">
              <a:spcBef>
                <a:spcPts val="300"/>
              </a:spcBef>
              <a:spcAft>
                <a:spcPts val="0"/>
              </a:spcAft>
              <a:buSzPts val="900"/>
              <a:buChar char="⚫"/>
              <a:defRPr sz="14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46" name="Google Shape;46;p5"/>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5"/>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5"/>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6"/>
          <p:cNvSpPr txBox="1"/>
          <p:nvPr>
            <p:ph type="title"/>
          </p:nvPr>
        </p:nvSpPr>
        <p:spPr>
          <a:xfrm>
            <a:off x="457200" y="528066"/>
            <a:ext cx="8229600" cy="85725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3800"/>
              <a:buFont typeface="Century Gothic"/>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 name="Google Shape;51;p6"/>
          <p:cNvSpPr txBox="1"/>
          <p:nvPr>
            <p:ph idx="1" type="body"/>
          </p:nvPr>
        </p:nvSpPr>
        <p:spPr>
          <a:xfrm>
            <a:off x="457200" y="1391436"/>
            <a:ext cx="4040188" cy="494514"/>
          </a:xfrm>
          <a:prstGeom prst="rect">
            <a:avLst/>
          </a:prstGeom>
          <a:noFill/>
          <a:ln>
            <a:noFill/>
          </a:ln>
        </p:spPr>
        <p:txBody>
          <a:bodyPr anchorCtr="0" anchor="ctr" bIns="0" lIns="34275" spcFirstLastPara="1" rIns="34275" wrap="square" tIns="0">
            <a:noAutofit/>
          </a:bodyPr>
          <a:lstStyle>
            <a:lvl1pPr indent="-228600" lvl="0" marL="457200" algn="l">
              <a:spcBef>
                <a:spcPts val="400"/>
              </a:spcBef>
              <a:spcAft>
                <a:spcPts val="0"/>
              </a:spcAft>
              <a:buSzPts val="1700"/>
              <a:buNone/>
              <a:defRPr b="1" sz="1800" cap="none">
                <a:solidFill>
                  <a:schemeClr val="dk1"/>
                </a:solidFill>
              </a:defRPr>
            </a:lvl1pPr>
            <a:lvl2pPr indent="-228600" lvl="1" marL="914400" algn="l">
              <a:spcBef>
                <a:spcPts val="300"/>
              </a:spcBef>
              <a:spcAft>
                <a:spcPts val="0"/>
              </a:spcAft>
              <a:buSzPts val="1300"/>
              <a:buNone/>
              <a:defRPr b="1" sz="1500"/>
            </a:lvl2pPr>
            <a:lvl3pPr indent="-228600" lvl="2" marL="1371600" algn="l">
              <a:spcBef>
                <a:spcPts val="300"/>
              </a:spcBef>
              <a:spcAft>
                <a:spcPts val="0"/>
              </a:spcAft>
              <a:buSzPts val="900"/>
              <a:buNone/>
              <a:defRPr b="1" sz="1400"/>
            </a:lvl3pPr>
            <a:lvl4pPr indent="-228600" lvl="3" marL="1828800" algn="l">
              <a:spcBef>
                <a:spcPts val="200"/>
              </a:spcBef>
              <a:spcAft>
                <a:spcPts val="0"/>
              </a:spcAft>
              <a:buSzPts val="800"/>
              <a:buNone/>
              <a:defRPr b="1" sz="1200"/>
            </a:lvl4pPr>
            <a:lvl5pPr indent="-228600" lvl="4" marL="2286000" algn="l">
              <a:spcBef>
                <a:spcPts val="200"/>
              </a:spcBef>
              <a:spcAft>
                <a:spcPts val="0"/>
              </a:spcAft>
              <a:buSzPts val="800"/>
              <a:buNone/>
              <a:defRPr b="1" sz="12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52" name="Google Shape;52;p6"/>
          <p:cNvSpPr txBox="1"/>
          <p:nvPr>
            <p:ph idx="2" type="body"/>
          </p:nvPr>
        </p:nvSpPr>
        <p:spPr>
          <a:xfrm>
            <a:off x="457200" y="1885950"/>
            <a:ext cx="4040188" cy="2884290"/>
          </a:xfrm>
          <a:prstGeom prst="rect">
            <a:avLst/>
          </a:prstGeom>
          <a:noFill/>
          <a:ln>
            <a:noFill/>
          </a:ln>
        </p:spPr>
        <p:txBody>
          <a:bodyPr anchorCtr="0" anchor="t" bIns="34275" lIns="68575" spcFirstLastPara="1" rIns="68575" wrap="square" tIns="0">
            <a:normAutofit/>
          </a:bodyPr>
          <a:lstStyle>
            <a:lvl1pPr indent="-330200" lvl="0" marL="457200" algn="l">
              <a:spcBef>
                <a:spcPts val="300"/>
              </a:spcBef>
              <a:spcAft>
                <a:spcPts val="0"/>
              </a:spcAft>
              <a:buSzPts val="1600"/>
              <a:buChar char="⚫"/>
              <a:defRPr sz="1700"/>
            </a:lvl1pPr>
            <a:lvl2pPr indent="-311150" lvl="1" marL="914400" algn="l">
              <a:spcBef>
                <a:spcPts val="300"/>
              </a:spcBef>
              <a:spcAft>
                <a:spcPts val="0"/>
              </a:spcAft>
              <a:buSzPts val="1300"/>
              <a:buChar char="⚫"/>
              <a:defRPr sz="1500"/>
            </a:lvl2pPr>
            <a:lvl3pPr indent="-285750" lvl="2" marL="1371600" algn="l">
              <a:spcBef>
                <a:spcPts val="300"/>
              </a:spcBef>
              <a:spcAft>
                <a:spcPts val="0"/>
              </a:spcAft>
              <a:buSzPts val="900"/>
              <a:buChar char="⚫"/>
              <a:defRPr sz="1400"/>
            </a:lvl3pPr>
            <a:lvl4pPr indent="-279400" lvl="3" marL="1828800" algn="l">
              <a:spcBef>
                <a:spcPts val="200"/>
              </a:spcBef>
              <a:spcAft>
                <a:spcPts val="0"/>
              </a:spcAft>
              <a:buSzPts val="800"/>
              <a:buChar char="⚫"/>
              <a:defRPr sz="1200"/>
            </a:lvl4pPr>
            <a:lvl5pPr indent="-279400" lvl="4" marL="2286000" algn="l">
              <a:spcBef>
                <a:spcPts val="200"/>
              </a:spcBef>
              <a:spcAft>
                <a:spcPts val="0"/>
              </a:spcAft>
              <a:buSzPts val="800"/>
              <a:buChar char="⚫"/>
              <a:defRPr sz="12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53" name="Google Shape;53;p6"/>
          <p:cNvSpPr txBox="1"/>
          <p:nvPr>
            <p:ph idx="3" type="body"/>
          </p:nvPr>
        </p:nvSpPr>
        <p:spPr>
          <a:xfrm>
            <a:off x="4645026" y="1394819"/>
            <a:ext cx="4041775" cy="491132"/>
          </a:xfrm>
          <a:prstGeom prst="rect">
            <a:avLst/>
          </a:prstGeom>
          <a:noFill/>
          <a:ln>
            <a:noFill/>
          </a:ln>
        </p:spPr>
        <p:txBody>
          <a:bodyPr anchorCtr="0" anchor="ctr" bIns="0" lIns="34275" spcFirstLastPara="1" rIns="34275" wrap="square" tIns="0">
            <a:normAutofit/>
          </a:bodyPr>
          <a:lstStyle>
            <a:lvl1pPr indent="-228600" lvl="0" marL="457200" algn="l">
              <a:spcBef>
                <a:spcPts val="400"/>
              </a:spcBef>
              <a:spcAft>
                <a:spcPts val="0"/>
              </a:spcAft>
              <a:buSzPts val="1700"/>
              <a:buNone/>
              <a:defRPr b="1" sz="1800" cap="none">
                <a:solidFill>
                  <a:schemeClr val="dk1"/>
                </a:solidFill>
              </a:defRPr>
            </a:lvl1pPr>
            <a:lvl2pPr indent="-228600" lvl="1" marL="914400" algn="l">
              <a:spcBef>
                <a:spcPts val="300"/>
              </a:spcBef>
              <a:spcAft>
                <a:spcPts val="0"/>
              </a:spcAft>
              <a:buSzPts val="1300"/>
              <a:buNone/>
              <a:defRPr b="1" sz="1500"/>
            </a:lvl2pPr>
            <a:lvl3pPr indent="-228600" lvl="2" marL="1371600" algn="l">
              <a:spcBef>
                <a:spcPts val="300"/>
              </a:spcBef>
              <a:spcAft>
                <a:spcPts val="0"/>
              </a:spcAft>
              <a:buSzPts val="900"/>
              <a:buNone/>
              <a:defRPr b="1" sz="1400"/>
            </a:lvl3pPr>
            <a:lvl4pPr indent="-228600" lvl="3" marL="1828800" algn="l">
              <a:spcBef>
                <a:spcPts val="200"/>
              </a:spcBef>
              <a:spcAft>
                <a:spcPts val="0"/>
              </a:spcAft>
              <a:buSzPts val="800"/>
              <a:buNone/>
              <a:defRPr b="1" sz="1200"/>
            </a:lvl4pPr>
            <a:lvl5pPr indent="-228600" lvl="4" marL="2286000" algn="l">
              <a:spcBef>
                <a:spcPts val="200"/>
              </a:spcBef>
              <a:spcAft>
                <a:spcPts val="0"/>
              </a:spcAft>
              <a:buSzPts val="800"/>
              <a:buNone/>
              <a:defRPr b="1" sz="12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54" name="Google Shape;54;p6"/>
          <p:cNvSpPr txBox="1"/>
          <p:nvPr>
            <p:ph idx="4" type="body"/>
          </p:nvPr>
        </p:nvSpPr>
        <p:spPr>
          <a:xfrm>
            <a:off x="4645026" y="1885950"/>
            <a:ext cx="4041775" cy="2884290"/>
          </a:xfrm>
          <a:prstGeom prst="rect">
            <a:avLst/>
          </a:prstGeom>
          <a:noFill/>
          <a:ln>
            <a:noFill/>
          </a:ln>
        </p:spPr>
        <p:txBody>
          <a:bodyPr anchorCtr="0" anchor="t" bIns="34275" lIns="68575" spcFirstLastPara="1" rIns="68575" wrap="square" tIns="0">
            <a:normAutofit/>
          </a:bodyPr>
          <a:lstStyle>
            <a:lvl1pPr indent="-330200" lvl="0" marL="457200" algn="l">
              <a:spcBef>
                <a:spcPts val="300"/>
              </a:spcBef>
              <a:spcAft>
                <a:spcPts val="0"/>
              </a:spcAft>
              <a:buSzPts val="1600"/>
              <a:buChar char="⚫"/>
              <a:defRPr sz="1700"/>
            </a:lvl1pPr>
            <a:lvl2pPr indent="-311150" lvl="1" marL="914400" algn="l">
              <a:spcBef>
                <a:spcPts val="300"/>
              </a:spcBef>
              <a:spcAft>
                <a:spcPts val="0"/>
              </a:spcAft>
              <a:buSzPts val="1300"/>
              <a:buChar char="⚫"/>
              <a:defRPr sz="1500"/>
            </a:lvl2pPr>
            <a:lvl3pPr indent="-285750" lvl="2" marL="1371600" algn="l">
              <a:spcBef>
                <a:spcPts val="300"/>
              </a:spcBef>
              <a:spcAft>
                <a:spcPts val="0"/>
              </a:spcAft>
              <a:buSzPts val="900"/>
              <a:buChar char="⚫"/>
              <a:defRPr sz="1400"/>
            </a:lvl3pPr>
            <a:lvl4pPr indent="-279400" lvl="3" marL="1828800" algn="l">
              <a:spcBef>
                <a:spcPts val="200"/>
              </a:spcBef>
              <a:spcAft>
                <a:spcPts val="0"/>
              </a:spcAft>
              <a:buSzPts val="800"/>
              <a:buChar char="⚫"/>
              <a:defRPr sz="1200"/>
            </a:lvl4pPr>
            <a:lvl5pPr indent="-279400" lvl="4" marL="2286000" algn="l">
              <a:spcBef>
                <a:spcPts val="200"/>
              </a:spcBef>
              <a:spcAft>
                <a:spcPts val="0"/>
              </a:spcAft>
              <a:buSzPts val="800"/>
              <a:buChar char="⚫"/>
              <a:defRPr sz="12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55" name="Google Shape;55;p6"/>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6"/>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 name="Google Shape;57;p6"/>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7"/>
          <p:cNvSpPr txBox="1"/>
          <p:nvPr>
            <p:ph type="title"/>
          </p:nvPr>
        </p:nvSpPr>
        <p:spPr>
          <a:xfrm>
            <a:off x="457200" y="528066"/>
            <a:ext cx="8305800" cy="857250"/>
          </a:xfrm>
          <a:prstGeom prst="rect">
            <a:avLst/>
          </a:prstGeom>
          <a:noFill/>
          <a:ln>
            <a:noFill/>
          </a:ln>
        </p:spPr>
        <p:txBody>
          <a:bodyPr anchorCtr="0" anchor="b" bIns="0" lIns="0" spcFirstLastPara="1" rIns="0" wrap="square" tIns="34275">
            <a:normAutofit/>
          </a:bodyPr>
          <a:lstStyle>
            <a:lvl1pPr lvl="0" algn="l">
              <a:spcBef>
                <a:spcPts val="0"/>
              </a:spcBef>
              <a:spcAft>
                <a:spcPts val="0"/>
              </a:spcAft>
              <a:buClr>
                <a:schemeClr val="dk2"/>
              </a:buClr>
              <a:buSzPts val="3800"/>
              <a:buFont typeface="Century Gothic"/>
              <a:buNone/>
              <a:defRPr b="0" sz="3800">
                <a:solidFill>
                  <a:schemeClr val="dk2"/>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7"/>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7"/>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 name="Google Shape;62;p7"/>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8"/>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8"/>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8"/>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9"/>
          <p:cNvSpPr txBox="1"/>
          <p:nvPr>
            <p:ph type="title"/>
          </p:nvPr>
        </p:nvSpPr>
        <p:spPr>
          <a:xfrm>
            <a:off x="685800" y="385764"/>
            <a:ext cx="2743200" cy="871537"/>
          </a:xfrm>
          <a:prstGeom prst="rect">
            <a:avLst/>
          </a:prstGeom>
          <a:noFill/>
          <a:ln>
            <a:noFill/>
          </a:ln>
        </p:spPr>
        <p:txBody>
          <a:bodyPr anchorCtr="0" anchor="b" bIns="0" lIns="0" spcFirstLastPara="1" rIns="0" wrap="square" tIns="34275">
            <a:noAutofit/>
          </a:bodyPr>
          <a:lstStyle>
            <a:lvl1pPr lvl="0" algn="l">
              <a:spcBef>
                <a:spcPts val="0"/>
              </a:spcBef>
              <a:spcAft>
                <a:spcPts val="0"/>
              </a:spcAft>
              <a:buClr>
                <a:schemeClr val="dk2"/>
              </a:buClr>
              <a:buSzPts val="2000"/>
              <a:buFont typeface="Century Gothic"/>
              <a:buNone/>
              <a:defRPr b="0" sz="2000">
                <a:solidFill>
                  <a:schemeClr val="dk2"/>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 name="Google Shape;69;p9"/>
          <p:cNvSpPr txBox="1"/>
          <p:nvPr>
            <p:ph idx="1" type="body"/>
          </p:nvPr>
        </p:nvSpPr>
        <p:spPr>
          <a:xfrm>
            <a:off x="3575050" y="1257300"/>
            <a:ext cx="5111750" cy="3429000"/>
          </a:xfrm>
          <a:prstGeom prst="rect">
            <a:avLst/>
          </a:prstGeom>
          <a:noFill/>
          <a:ln>
            <a:noFill/>
          </a:ln>
        </p:spPr>
        <p:txBody>
          <a:bodyPr anchorCtr="0" anchor="t" bIns="34275" lIns="68575" spcFirstLastPara="1" rIns="68575" wrap="square" tIns="0">
            <a:normAutofit/>
          </a:bodyPr>
          <a:lstStyle>
            <a:lvl1pPr indent="-355600" lvl="0" marL="457200" algn="l">
              <a:spcBef>
                <a:spcPts val="400"/>
              </a:spcBef>
              <a:spcAft>
                <a:spcPts val="0"/>
              </a:spcAft>
              <a:buSzPts val="2000"/>
              <a:buChar char="⚫"/>
              <a:defRPr sz="2100"/>
            </a:lvl1pPr>
            <a:lvl2pPr indent="-336550" lvl="1" marL="914400" algn="l">
              <a:spcBef>
                <a:spcPts val="400"/>
              </a:spcBef>
              <a:spcAft>
                <a:spcPts val="0"/>
              </a:spcAft>
              <a:buSzPts val="1700"/>
              <a:buChar char="⚫"/>
              <a:defRPr sz="2000"/>
            </a:lvl2pPr>
            <a:lvl3pPr indent="-311150" lvl="2" marL="1371600" algn="l">
              <a:spcBef>
                <a:spcPts val="400"/>
              </a:spcBef>
              <a:spcAft>
                <a:spcPts val="0"/>
              </a:spcAft>
              <a:buSzPts val="1300"/>
              <a:buChar char="⚫"/>
              <a:defRPr sz="1800"/>
            </a:lvl3pPr>
            <a:lvl4pPr indent="-292100" lvl="3" marL="1828800" algn="l">
              <a:spcBef>
                <a:spcPts val="300"/>
              </a:spcBef>
              <a:spcAft>
                <a:spcPts val="0"/>
              </a:spcAft>
              <a:buSzPts val="1000"/>
              <a:buChar char="⚫"/>
              <a:defRPr sz="1500"/>
            </a:lvl4pPr>
            <a:lvl5pPr indent="-285750" lvl="4" marL="2286000" algn="l">
              <a:spcBef>
                <a:spcPts val="300"/>
              </a:spcBef>
              <a:spcAft>
                <a:spcPts val="0"/>
              </a:spcAft>
              <a:buSzPts val="900"/>
              <a:buChar char="⚫"/>
              <a:defRPr sz="14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70" name="Google Shape;70;p9"/>
          <p:cNvSpPr txBox="1"/>
          <p:nvPr>
            <p:ph idx="2" type="body"/>
          </p:nvPr>
        </p:nvSpPr>
        <p:spPr>
          <a:xfrm>
            <a:off x="685800" y="1257300"/>
            <a:ext cx="2743200" cy="3429000"/>
          </a:xfrm>
          <a:prstGeom prst="rect">
            <a:avLst/>
          </a:prstGeom>
          <a:noFill/>
          <a:ln>
            <a:noFill/>
          </a:ln>
        </p:spPr>
        <p:txBody>
          <a:bodyPr anchorCtr="0" anchor="t" bIns="34275" lIns="13700" spcFirstLastPara="1" rIns="13700" wrap="square" tIns="34275">
            <a:normAutofit/>
          </a:bodyPr>
          <a:lstStyle>
            <a:lvl1pPr indent="-228600" lvl="0" marL="457200" algn="l">
              <a:spcBef>
                <a:spcPts val="200"/>
              </a:spcBef>
              <a:spcAft>
                <a:spcPts val="0"/>
              </a:spcAft>
              <a:buSzPts val="1000"/>
              <a:buNone/>
              <a:defRPr sz="1100"/>
            </a:lvl1pPr>
            <a:lvl2pPr indent="-228600" lvl="1" marL="914400" algn="l">
              <a:spcBef>
                <a:spcPts val="200"/>
              </a:spcBef>
              <a:spcAft>
                <a:spcPts val="0"/>
              </a:spcAft>
              <a:buSzPts val="800"/>
              <a:buNone/>
              <a:defRPr sz="900"/>
            </a:lvl2pPr>
            <a:lvl3pPr indent="-228600" lvl="2" marL="1371600" algn="l">
              <a:spcBef>
                <a:spcPts val="200"/>
              </a:spcBef>
              <a:spcAft>
                <a:spcPts val="0"/>
              </a:spcAft>
              <a:buSzPts val="500"/>
              <a:buNone/>
              <a:defRPr sz="800"/>
            </a:lvl3pPr>
            <a:lvl4pPr indent="-228600" lvl="3" marL="1828800" algn="l">
              <a:spcBef>
                <a:spcPts val="100"/>
              </a:spcBef>
              <a:spcAft>
                <a:spcPts val="0"/>
              </a:spcAft>
              <a:buSzPts val="400"/>
              <a:buNone/>
              <a:defRPr sz="700"/>
            </a:lvl4pPr>
            <a:lvl5pPr indent="-228600" lvl="4" marL="2286000" algn="l">
              <a:spcBef>
                <a:spcPts val="100"/>
              </a:spcBef>
              <a:spcAft>
                <a:spcPts val="0"/>
              </a:spcAft>
              <a:buSzPts val="400"/>
              <a:buNone/>
              <a:defRPr sz="7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71" name="Google Shape;71;p9"/>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9"/>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9"/>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4" name="Shape 74"/>
        <p:cNvGrpSpPr/>
        <p:nvPr/>
      </p:nvGrpSpPr>
      <p:grpSpPr>
        <a:xfrm>
          <a:off x="0" y="0"/>
          <a:ext cx="0" cy="0"/>
          <a:chOff x="0" y="0"/>
          <a:chExt cx="0" cy="0"/>
        </a:xfrm>
      </p:grpSpPr>
      <p:sp>
        <p:nvSpPr>
          <p:cNvPr id="75" name="Google Shape;75;p10"/>
          <p:cNvSpPr/>
          <p:nvPr/>
        </p:nvSpPr>
        <p:spPr>
          <a:xfrm flipH="1" rot="-10380000">
            <a:off x="3165753" y="831058"/>
            <a:ext cx="5257800" cy="3086100"/>
          </a:xfrm>
          <a:prstGeom prst="snipRoundRect">
            <a:avLst>
              <a:gd fmla="val 0" name="adj1"/>
              <a:gd fmla="val 3646" name="adj2"/>
            </a:avLst>
          </a:prstGeom>
          <a:solidFill>
            <a:srgbClr val="FFFFFF"/>
          </a:solidFill>
          <a:ln cap="rnd" cmpd="sng" w="9525">
            <a:solidFill>
              <a:srgbClr val="C0C0C0"/>
            </a:solidFill>
            <a:prstDash val="solid"/>
            <a:miter lim="800000"/>
            <a:headEnd len="sm" w="sm" type="none"/>
            <a:tailEnd len="sm" w="sm" type="none"/>
          </a:ln>
          <a:effectLst>
            <a:outerShdw blurRad="63500" sx="98500" kx="100000" rotWithShape="0" algn="tl" dir="7500000" dist="38500" sy="100080">
              <a:srgbClr val="000000">
                <a:alpha val="24705"/>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alatino Linotype"/>
              <a:ea typeface="Palatino Linotype"/>
              <a:cs typeface="Palatino Linotype"/>
              <a:sym typeface="Palatino Linotype"/>
            </a:endParaRPr>
          </a:p>
        </p:txBody>
      </p:sp>
      <p:sp>
        <p:nvSpPr>
          <p:cNvPr id="76" name="Google Shape;76;p10"/>
          <p:cNvSpPr/>
          <p:nvPr/>
        </p:nvSpPr>
        <p:spPr>
          <a:xfrm flipH="1" rot="-10380000">
            <a:off x="8004134" y="4019827"/>
            <a:ext cx="155448" cy="116586"/>
          </a:xfrm>
          <a:prstGeom prst="rtTriangle">
            <a:avLst/>
          </a:prstGeom>
          <a:solidFill>
            <a:srgbClr val="FFFFFF"/>
          </a:solidFill>
          <a:ln cap="flat" cmpd="sng" w="12700">
            <a:solidFill>
              <a:srgbClr val="FFFFFF"/>
            </a:solidFill>
            <a:prstDash val="solid"/>
            <a:bevel/>
            <a:headEnd len="sm" w="sm" type="none"/>
            <a:tailEnd len="sm" w="sm" type="none"/>
          </a:ln>
          <a:effectLst>
            <a:outerShdw blurRad="19685" rotWithShape="0" algn="tl" dir="12900000" dist="6350">
              <a:srgbClr val="000000">
                <a:alpha val="46666"/>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alatino Linotype"/>
              <a:ea typeface="Palatino Linotype"/>
              <a:cs typeface="Palatino Linotype"/>
              <a:sym typeface="Palatino Linotype"/>
            </a:endParaRPr>
          </a:p>
        </p:txBody>
      </p:sp>
      <p:sp>
        <p:nvSpPr>
          <p:cNvPr id="77" name="Google Shape;77;p10"/>
          <p:cNvSpPr txBox="1"/>
          <p:nvPr>
            <p:ph type="title"/>
          </p:nvPr>
        </p:nvSpPr>
        <p:spPr>
          <a:xfrm>
            <a:off x="609600" y="882748"/>
            <a:ext cx="2212848" cy="1186966"/>
          </a:xfrm>
          <a:prstGeom prst="rect">
            <a:avLst/>
          </a:prstGeom>
          <a:noFill/>
          <a:ln>
            <a:noFill/>
          </a:ln>
        </p:spPr>
        <p:txBody>
          <a:bodyPr anchorCtr="0" anchor="b" bIns="34275" lIns="34275" spcFirstLastPara="1" rIns="34275" wrap="square" tIns="34275">
            <a:normAutofit/>
          </a:bodyPr>
          <a:lstStyle>
            <a:lvl1pPr lvl="0" algn="l">
              <a:spcBef>
                <a:spcPts val="0"/>
              </a:spcBef>
              <a:spcAft>
                <a:spcPts val="0"/>
              </a:spcAft>
              <a:buClr>
                <a:schemeClr val="dk2"/>
              </a:buClr>
              <a:buSzPts val="1500"/>
              <a:buFont typeface="Century Gothic"/>
              <a:buNone/>
              <a:defRPr b="1" sz="15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descr="An empty placeholder to add an image. Click on the placeholder and select the image that you wish to add" id="78" name="Google Shape;78;p10"/>
          <p:cNvSpPr/>
          <p:nvPr>
            <p:ph idx="2" type="pic"/>
          </p:nvPr>
        </p:nvSpPr>
        <p:spPr>
          <a:xfrm rot="420000">
            <a:off x="3485793" y="899638"/>
            <a:ext cx="4617720" cy="2948940"/>
          </a:xfrm>
          <a:prstGeom prst="rect">
            <a:avLst/>
          </a:prstGeom>
          <a:solidFill>
            <a:schemeClr val="lt2"/>
          </a:solidFill>
          <a:ln cap="rnd" cmpd="sng" w="9525">
            <a:solidFill>
              <a:srgbClr val="C0C0C0"/>
            </a:solidFill>
            <a:prstDash val="solid"/>
            <a:round/>
            <a:headEnd len="sm" w="sm" type="none"/>
            <a:tailEnd len="sm" w="sm" type="none"/>
          </a:ln>
        </p:spPr>
        <p:txBody>
          <a:bodyPr anchorCtr="0" anchor="t" bIns="34275" lIns="68575" spcFirstLastPara="1" rIns="68575" wrap="square" tIns="34275">
            <a:noAutofit/>
          </a:bodyPr>
          <a:lstStyle>
            <a:lvl1pPr lvl="0" marR="0" rtl="0" algn="l">
              <a:spcBef>
                <a:spcPts val="500"/>
              </a:spcBef>
              <a:spcAft>
                <a:spcPts val="0"/>
              </a:spcAft>
              <a:buClr>
                <a:srgbClr val="626A19"/>
              </a:buClr>
              <a:buSzPts val="2300"/>
              <a:buFont typeface="Noto Sans Symbols"/>
              <a:buNone/>
              <a:defRPr b="0" i="0" sz="2400" u="none" cap="none" strike="noStrike">
                <a:solidFill>
                  <a:schemeClr val="dk1"/>
                </a:solidFill>
                <a:latin typeface="Palatino Linotype"/>
                <a:ea typeface="Palatino Linotype"/>
                <a:cs typeface="Palatino Linotype"/>
                <a:sym typeface="Palatino Linotype"/>
              </a:defRPr>
            </a:lvl1pPr>
            <a:lvl2pPr lvl="1" marR="0" rtl="0" algn="l">
              <a:spcBef>
                <a:spcPts val="400"/>
              </a:spcBef>
              <a:spcAft>
                <a:spcPts val="0"/>
              </a:spcAft>
              <a:buClr>
                <a:srgbClr val="2A4F1C"/>
              </a:buClr>
              <a:buSzPts val="1500"/>
              <a:buFont typeface="Noto Sans Symbols"/>
              <a:buChar char="⚫"/>
              <a:defRPr b="0" i="0" sz="1800" u="none" cap="none" strike="noStrike">
                <a:solidFill>
                  <a:schemeClr val="dk1"/>
                </a:solidFill>
                <a:latin typeface="Palatino Linotype"/>
                <a:ea typeface="Palatino Linotype"/>
                <a:cs typeface="Palatino Linotype"/>
                <a:sym typeface="Palatino Linotype"/>
              </a:defRPr>
            </a:lvl2pPr>
            <a:lvl3pPr lvl="2" marR="0" rtl="0" algn="l">
              <a:spcBef>
                <a:spcPts val="300"/>
              </a:spcBef>
              <a:spcAft>
                <a:spcPts val="0"/>
              </a:spcAft>
              <a:buClr>
                <a:srgbClr val="455C19"/>
              </a:buClr>
              <a:buSzPts val="1100"/>
              <a:buFont typeface="Noto Sans Symbols"/>
              <a:buChar char="⚫"/>
              <a:defRPr b="0" i="0" sz="1600" u="none" cap="none" strike="noStrike">
                <a:solidFill>
                  <a:schemeClr val="dk1"/>
                </a:solidFill>
                <a:latin typeface="Palatino Linotype"/>
                <a:ea typeface="Palatino Linotype"/>
                <a:cs typeface="Palatino Linotype"/>
                <a:sym typeface="Palatino Linotype"/>
              </a:defRPr>
            </a:lvl3pPr>
            <a:lvl4pPr lvl="3" marR="0" rtl="0" algn="l">
              <a:spcBef>
                <a:spcPts val="300"/>
              </a:spcBef>
              <a:spcAft>
                <a:spcPts val="0"/>
              </a:spcAft>
              <a:buClr>
                <a:srgbClr val="626A19"/>
              </a:buClr>
              <a:buSzPts val="1000"/>
              <a:buFont typeface="Noto Sans Symbols"/>
              <a:buChar char="⚫"/>
              <a:defRPr b="0" i="0" sz="1500" u="none" cap="none" strike="noStrike">
                <a:solidFill>
                  <a:schemeClr val="dk1"/>
                </a:solidFill>
                <a:latin typeface="Palatino Linotype"/>
                <a:ea typeface="Palatino Linotype"/>
                <a:cs typeface="Palatino Linotype"/>
                <a:sym typeface="Palatino Linotype"/>
              </a:defRPr>
            </a:lvl4pPr>
            <a:lvl5pPr lvl="4" marR="0" rtl="0" algn="l">
              <a:spcBef>
                <a:spcPts val="300"/>
              </a:spcBef>
              <a:spcAft>
                <a:spcPts val="0"/>
              </a:spcAft>
              <a:buClr>
                <a:srgbClr val="017058"/>
              </a:buClr>
              <a:buSzPts val="1000"/>
              <a:buFont typeface="Noto Sans Symbols"/>
              <a:buChar char="⚫"/>
              <a:defRPr b="0" i="0" sz="1500" u="none" cap="none" strike="noStrike">
                <a:solidFill>
                  <a:schemeClr val="dk1"/>
                </a:solidFill>
                <a:latin typeface="Palatino Linotype"/>
                <a:ea typeface="Palatino Linotype"/>
                <a:cs typeface="Palatino Linotype"/>
                <a:sym typeface="Palatino Linotype"/>
              </a:defRPr>
            </a:lvl5pPr>
            <a:lvl6pPr lvl="5" marR="0" rtl="0" algn="l">
              <a:spcBef>
                <a:spcPts val="300"/>
              </a:spcBef>
              <a:spcAft>
                <a:spcPts val="0"/>
              </a:spcAft>
              <a:buClr>
                <a:srgbClr val="215D65"/>
              </a:buClr>
              <a:buSzPts val="1100"/>
              <a:buFont typeface="Noto Sans Symbols"/>
              <a:buChar char="⚫"/>
              <a:defRPr b="0" i="0" sz="1400" u="none" cap="none" strike="noStrike">
                <a:solidFill>
                  <a:schemeClr val="dk1"/>
                </a:solidFill>
                <a:latin typeface="Palatino Linotype"/>
                <a:ea typeface="Palatino Linotype"/>
                <a:cs typeface="Palatino Linotype"/>
                <a:sym typeface="Palatino Linotype"/>
              </a:defRPr>
            </a:lvl6pPr>
            <a:lvl7pPr lvl="6" marR="0" rtl="0" algn="l">
              <a:spcBef>
                <a:spcPts val="200"/>
              </a:spcBef>
              <a:spcAft>
                <a:spcPts val="0"/>
              </a:spcAft>
              <a:buClr>
                <a:srgbClr val="066684"/>
              </a:buClr>
              <a:buSzPts val="1000"/>
              <a:buFont typeface="Noto Sans Symbols"/>
              <a:buChar char="⚫"/>
              <a:defRPr b="0" i="0" sz="1200" u="none" cap="none" strike="noStrike">
                <a:solidFill>
                  <a:schemeClr val="dk1"/>
                </a:solidFill>
                <a:latin typeface="Palatino Linotype"/>
                <a:ea typeface="Palatino Linotype"/>
                <a:cs typeface="Palatino Linotype"/>
                <a:sym typeface="Palatino Linotype"/>
              </a:defRPr>
            </a:lvl7pPr>
            <a:lvl8pPr lvl="7" marR="0" rtl="0" algn="l">
              <a:spcBef>
                <a:spcPts val="200"/>
              </a:spcBef>
              <a:spcAft>
                <a:spcPts val="0"/>
              </a:spcAft>
              <a:buClr>
                <a:schemeClr val="dk2"/>
              </a:buClr>
              <a:buSzPts val="1200"/>
              <a:buFont typeface="Palatino Linotype"/>
              <a:buChar char="•"/>
              <a:defRPr b="0" i="0" sz="1200" u="none" cap="none" strike="noStrike">
                <a:solidFill>
                  <a:schemeClr val="dk1"/>
                </a:solidFill>
                <a:latin typeface="Palatino Linotype"/>
                <a:ea typeface="Palatino Linotype"/>
                <a:cs typeface="Palatino Linotype"/>
                <a:sym typeface="Palatino Linotype"/>
              </a:defRPr>
            </a:lvl8pPr>
            <a:lvl9pPr lvl="8" marR="0" rtl="0" algn="l">
              <a:spcBef>
                <a:spcPts val="200"/>
              </a:spcBef>
              <a:spcAft>
                <a:spcPts val="0"/>
              </a:spcAft>
              <a:buClr>
                <a:schemeClr val="dk2"/>
              </a:buClr>
              <a:buSzPts val="1100"/>
              <a:buFont typeface="Palatino Linotype"/>
              <a:buNone/>
              <a:defRPr b="0" i="0" sz="1100" u="none" cap="none" strike="noStrike">
                <a:solidFill>
                  <a:schemeClr val="dk1"/>
                </a:solidFill>
                <a:latin typeface="Palatino Linotype"/>
                <a:ea typeface="Palatino Linotype"/>
                <a:cs typeface="Palatino Linotype"/>
                <a:sym typeface="Palatino Linotype"/>
              </a:defRPr>
            </a:lvl9pPr>
          </a:lstStyle>
          <a:p/>
        </p:txBody>
      </p:sp>
      <p:sp>
        <p:nvSpPr>
          <p:cNvPr id="79" name="Google Shape;79;p10"/>
          <p:cNvSpPr txBox="1"/>
          <p:nvPr>
            <p:ph idx="1" type="body"/>
          </p:nvPr>
        </p:nvSpPr>
        <p:spPr>
          <a:xfrm>
            <a:off x="609600" y="2121589"/>
            <a:ext cx="2209800" cy="1634490"/>
          </a:xfrm>
          <a:prstGeom prst="rect">
            <a:avLst/>
          </a:prstGeom>
          <a:noFill/>
          <a:ln>
            <a:noFill/>
          </a:ln>
        </p:spPr>
        <p:txBody>
          <a:bodyPr anchorCtr="0" anchor="t" bIns="34275" lIns="48000" spcFirstLastPara="1" rIns="34275" wrap="square" tIns="34275">
            <a:normAutofit/>
          </a:bodyPr>
          <a:lstStyle>
            <a:lvl1pPr indent="-228600" lvl="0" marL="457200" algn="l">
              <a:spcBef>
                <a:spcPts val="200"/>
              </a:spcBef>
              <a:spcAft>
                <a:spcPts val="0"/>
              </a:spcAft>
              <a:buSzPts val="900"/>
              <a:buFont typeface="Palatino Linotype"/>
              <a:buNone/>
              <a:defRPr sz="1000"/>
            </a:lvl1pPr>
            <a:lvl2pPr indent="-279400" lvl="1" marL="914400" algn="l">
              <a:spcBef>
                <a:spcPts val="200"/>
              </a:spcBef>
              <a:spcAft>
                <a:spcPts val="0"/>
              </a:spcAft>
              <a:buSzPts val="800"/>
              <a:buChar char="⚫"/>
              <a:defRPr sz="900"/>
            </a:lvl2pPr>
            <a:lvl3pPr indent="-260350" lvl="2" marL="1371600" algn="l">
              <a:spcBef>
                <a:spcPts val="200"/>
              </a:spcBef>
              <a:spcAft>
                <a:spcPts val="0"/>
              </a:spcAft>
              <a:buSzPts val="500"/>
              <a:buChar char="⚫"/>
              <a:defRPr sz="800"/>
            </a:lvl3pPr>
            <a:lvl4pPr indent="-254000" lvl="3" marL="1828800" algn="l">
              <a:spcBef>
                <a:spcPts val="100"/>
              </a:spcBef>
              <a:spcAft>
                <a:spcPts val="0"/>
              </a:spcAft>
              <a:buSzPts val="400"/>
              <a:buChar char="⚫"/>
              <a:defRPr sz="700"/>
            </a:lvl4pPr>
            <a:lvl5pPr indent="-254000" lvl="4" marL="2286000" algn="l">
              <a:spcBef>
                <a:spcPts val="100"/>
              </a:spcBef>
              <a:spcAft>
                <a:spcPts val="0"/>
              </a:spcAft>
              <a:buSzPts val="400"/>
              <a:buChar char="⚫"/>
              <a:defRPr sz="700"/>
            </a:lvl5pPr>
            <a:lvl6pPr indent="-298450" lvl="5" marL="2743200" algn="l">
              <a:spcBef>
                <a:spcPts val="300"/>
              </a:spcBef>
              <a:spcAft>
                <a:spcPts val="0"/>
              </a:spcAft>
              <a:buSzPts val="1100"/>
              <a:buChar char="⚫"/>
              <a:defRPr/>
            </a:lvl6pPr>
            <a:lvl7pPr indent="-298450" lvl="6" marL="3200400" algn="l">
              <a:spcBef>
                <a:spcPts val="300"/>
              </a:spcBef>
              <a:spcAft>
                <a:spcPts val="0"/>
              </a:spcAft>
              <a:buSzPts val="1100"/>
              <a:buChar char="⚫"/>
              <a:defRPr/>
            </a:lvl7pPr>
            <a:lvl8pPr indent="-317500" lvl="7" marL="3657600" algn="l">
              <a:spcBef>
                <a:spcPts val="300"/>
              </a:spcBef>
              <a:spcAft>
                <a:spcPts val="0"/>
              </a:spcAft>
              <a:buSzPts val="1400"/>
              <a:buChar char="•"/>
              <a:defRPr/>
            </a:lvl8pPr>
            <a:lvl9pPr indent="-228600" lvl="8" marL="4114800" algn="l">
              <a:spcBef>
                <a:spcPts val="300"/>
              </a:spcBef>
              <a:spcAft>
                <a:spcPts val="0"/>
              </a:spcAft>
              <a:buSzPts val="1400"/>
              <a:buNone/>
              <a:defRPr/>
            </a:lvl9pPr>
          </a:lstStyle>
          <a:p/>
        </p:txBody>
      </p:sp>
      <p:sp>
        <p:nvSpPr>
          <p:cNvPr id="80" name="Google Shape;80;p10"/>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0"/>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0"/>
          <p:cNvSpPr txBox="1"/>
          <p:nvPr>
            <p:ph idx="12" type="sldNum"/>
          </p:nvPr>
        </p:nvSpPr>
        <p:spPr>
          <a:xfrm>
            <a:off x="8077200" y="4767263"/>
            <a:ext cx="609600" cy="273844"/>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0"/>
          <p:cNvSpPr/>
          <p:nvPr/>
        </p:nvSpPr>
        <p:spPr>
          <a:xfrm flipH="1" rot="10800000">
            <a:off x="-9525" y="4362450"/>
            <a:ext cx="9163050" cy="78105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668F1B">
                  <a:alpha val="44705"/>
                </a:srgbClr>
              </a:gs>
              <a:gs pos="100000">
                <a:srgbClr val="CAE00E">
                  <a:alpha val="54901"/>
                </a:srgbClr>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84" name="Google Shape;84;p10"/>
          <p:cNvSpPr/>
          <p:nvPr/>
        </p:nvSpPr>
        <p:spPr>
          <a:xfrm flipH="1" rot="10800000">
            <a:off x="4381500" y="4664869"/>
            <a:ext cx="4762500" cy="478631"/>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9A719">
                  <a:alpha val="29803"/>
                </a:srgbClr>
              </a:gs>
              <a:gs pos="80000">
                <a:srgbClr val="80B814">
                  <a:alpha val="44705"/>
                </a:srgbClr>
              </a:gs>
              <a:gs pos="100000">
                <a:srgbClr val="80B814">
                  <a:alpha val="44705"/>
                </a:srgbClr>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65000" ty="0" sy="65000"/>
        </a:blipFill>
      </p:bgPr>
    </p:bg>
    <p:spTree>
      <p:nvGrpSpPr>
        <p:cNvPr id="5" name="Shape 5"/>
        <p:cNvGrpSpPr/>
        <p:nvPr/>
      </p:nvGrpSpPr>
      <p:grpSpPr>
        <a:xfrm>
          <a:off x="0" y="0"/>
          <a:ext cx="0" cy="0"/>
          <a:chOff x="0" y="0"/>
          <a:chExt cx="0" cy="0"/>
        </a:xfrm>
      </p:grpSpPr>
      <p:grpSp>
        <p:nvGrpSpPr>
          <p:cNvPr id="6" name="Google Shape;6;p1"/>
          <p:cNvGrpSpPr/>
          <p:nvPr/>
        </p:nvGrpSpPr>
        <p:grpSpPr>
          <a:xfrm>
            <a:off x="-32048" y="-12085"/>
            <a:ext cx="9198255" cy="5166470"/>
            <a:chOff x="-13703" y="-30627"/>
            <a:chExt cx="12264340" cy="6888627"/>
          </a:xfrm>
        </p:grpSpPr>
        <p:sp>
          <p:nvSpPr>
            <p:cNvPr id="7" name="Google Shape;7;p1"/>
            <p:cNvSpPr/>
            <p:nvPr/>
          </p:nvSpPr>
          <p:spPr>
            <a:xfrm>
              <a:off x="31633" y="0"/>
              <a:ext cx="12188952" cy="6858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Palatino Linotype"/>
                <a:ea typeface="Palatino Linotype"/>
                <a:cs typeface="Palatino Linotype"/>
                <a:sym typeface="Palatino Linotype"/>
              </a:endParaRPr>
            </a:p>
          </p:txBody>
        </p:sp>
        <p:grpSp>
          <p:nvGrpSpPr>
            <p:cNvPr id="8" name="Google Shape;8;p1"/>
            <p:cNvGrpSpPr/>
            <p:nvPr/>
          </p:nvGrpSpPr>
          <p:grpSpPr>
            <a:xfrm>
              <a:off x="-13703" y="-30627"/>
              <a:ext cx="12264340" cy="1086266"/>
              <a:chOff x="-39059" y="-16113"/>
              <a:chExt cx="12264340" cy="1086266"/>
            </a:xfrm>
          </p:grpSpPr>
          <p:sp>
            <p:nvSpPr>
              <p:cNvPr id="9" name="Google Shape;9;p1"/>
              <p:cNvSpPr/>
              <p:nvPr/>
            </p:nvSpPr>
            <p:spPr>
              <a:xfrm>
                <a:off x="-12700" y="-7144"/>
                <a:ext cx="1221740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668F1B">
                      <a:alpha val="44705"/>
                    </a:srgbClr>
                  </a:gs>
                  <a:gs pos="100000">
                    <a:srgbClr val="CAE00E">
                      <a:alpha val="54901"/>
                    </a:srgbClr>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dk1"/>
                  </a:solidFill>
                  <a:latin typeface="Palatino Linotype"/>
                  <a:ea typeface="Palatino Linotype"/>
                  <a:cs typeface="Palatino Linotype"/>
                  <a:sym typeface="Palatino Linotype"/>
                </a:endParaRPr>
              </a:p>
            </p:txBody>
          </p:sp>
          <p:sp>
            <p:nvSpPr>
              <p:cNvPr id="10" name="Google Shape;10;p1"/>
              <p:cNvSpPr/>
              <p:nvPr/>
            </p:nvSpPr>
            <p:spPr>
              <a:xfrm>
                <a:off x="5842000" y="-7144"/>
                <a:ext cx="63500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9A719">
                      <a:alpha val="29803"/>
                    </a:srgbClr>
                  </a:gs>
                  <a:gs pos="80000">
                    <a:srgbClr val="80B814">
                      <a:alpha val="44705"/>
                    </a:srgbClr>
                  </a:gs>
                  <a:gs pos="100000">
                    <a:srgbClr val="80B814">
                      <a:alpha val="44705"/>
                    </a:srgbClr>
                  </a:gs>
                </a:gsLst>
                <a:lin ang="5400000" scaled="0"/>
              </a:gra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dk1"/>
                  </a:solidFill>
                  <a:latin typeface="Palatino Linotype"/>
                  <a:ea typeface="Palatino Linotype"/>
                  <a:cs typeface="Palatino Linotype"/>
                  <a:sym typeface="Palatino Linotype"/>
                </a:endParaRPr>
              </a:p>
            </p:txBody>
          </p:sp>
          <p:grpSp>
            <p:nvGrpSpPr>
              <p:cNvPr id="11" name="Google Shape;11;p1"/>
              <p:cNvGrpSpPr/>
              <p:nvPr/>
            </p:nvGrpSpPr>
            <p:grpSpPr>
              <a:xfrm>
                <a:off x="-39059" y="-16113"/>
                <a:ext cx="12264340" cy="1086266"/>
                <a:chOff x="-29322" y="-1971"/>
                <a:chExt cx="9198255" cy="1086266"/>
              </a:xfrm>
            </p:grpSpPr>
            <p:sp>
              <p:nvSpPr>
                <p:cNvPr id="12" name="Google Shape;12;p1"/>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A8B53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13" name="Google Shape;13;p1"/>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grpSp>
        </p:grpSp>
      </p:grpSp>
      <p:sp>
        <p:nvSpPr>
          <p:cNvPr id="14" name="Google Shape;14;p1"/>
          <p:cNvSpPr txBox="1"/>
          <p:nvPr>
            <p:ph type="title"/>
          </p:nvPr>
        </p:nvSpPr>
        <p:spPr>
          <a:xfrm>
            <a:off x="457200" y="528066"/>
            <a:ext cx="8229600" cy="857250"/>
          </a:xfrm>
          <a:prstGeom prst="rect">
            <a:avLst/>
          </a:prstGeom>
          <a:noFill/>
          <a:ln>
            <a:noFill/>
          </a:ln>
        </p:spPr>
        <p:txBody>
          <a:bodyPr anchorCtr="0" anchor="b" bIns="0" lIns="0" spcFirstLastPara="1" rIns="0" wrap="square" tIns="34275">
            <a:normAutofit/>
          </a:bodyPr>
          <a:lstStyle>
            <a:lvl1pPr lvl="0" marR="0" rtl="0" algn="l">
              <a:spcBef>
                <a:spcPts val="0"/>
              </a:spcBef>
              <a:spcAft>
                <a:spcPts val="0"/>
              </a:spcAft>
              <a:buClr>
                <a:schemeClr val="dk2"/>
              </a:buClr>
              <a:buSzPts val="3800"/>
              <a:buFont typeface="Century Gothic"/>
              <a:buNone/>
              <a:defRPr b="0" i="0" sz="3800" u="none" cap="none" strike="noStrike">
                <a:solidFill>
                  <a:schemeClr val="dk2"/>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 name="Google Shape;15;p1"/>
          <p:cNvSpPr txBox="1"/>
          <p:nvPr>
            <p:ph idx="1" type="body"/>
          </p:nvPr>
        </p:nvSpPr>
        <p:spPr>
          <a:xfrm>
            <a:off x="457200" y="1451610"/>
            <a:ext cx="8229600" cy="3291840"/>
          </a:xfrm>
          <a:prstGeom prst="rect">
            <a:avLst/>
          </a:prstGeom>
          <a:noFill/>
          <a:ln>
            <a:noFill/>
          </a:ln>
        </p:spPr>
        <p:txBody>
          <a:bodyPr anchorCtr="0" anchor="t" bIns="34275" lIns="68575" spcFirstLastPara="1" rIns="68575" wrap="square" tIns="34275">
            <a:normAutofit/>
          </a:bodyPr>
          <a:lstStyle>
            <a:lvl1pPr indent="-349250" lvl="0" marL="457200" marR="0" rtl="0" algn="l">
              <a:spcBef>
                <a:spcPts val="400"/>
              </a:spcBef>
              <a:spcAft>
                <a:spcPts val="0"/>
              </a:spcAft>
              <a:buClr>
                <a:srgbClr val="626A19"/>
              </a:buClr>
              <a:buSzPts val="1900"/>
              <a:buFont typeface="Noto Sans Symbols"/>
              <a:buChar char="⚫"/>
              <a:defRPr b="0" i="0" sz="2000" u="none" cap="none" strike="noStrike">
                <a:solidFill>
                  <a:schemeClr val="dk1"/>
                </a:solidFill>
                <a:latin typeface="Palatino Linotype"/>
                <a:ea typeface="Palatino Linotype"/>
                <a:cs typeface="Palatino Linotype"/>
                <a:sym typeface="Palatino Linotype"/>
              </a:defRPr>
            </a:lvl1pPr>
            <a:lvl2pPr indent="-323850" lvl="1" marL="914400" marR="0" rtl="0" algn="l">
              <a:spcBef>
                <a:spcPts val="400"/>
              </a:spcBef>
              <a:spcAft>
                <a:spcPts val="0"/>
              </a:spcAft>
              <a:buClr>
                <a:srgbClr val="2A4F1C"/>
              </a:buClr>
              <a:buSzPts val="1500"/>
              <a:buFont typeface="Noto Sans Symbols"/>
              <a:buChar char="⚫"/>
              <a:defRPr b="0" i="0" sz="1800" u="none" cap="none" strike="noStrike">
                <a:solidFill>
                  <a:schemeClr val="dk1"/>
                </a:solidFill>
                <a:latin typeface="Palatino Linotype"/>
                <a:ea typeface="Palatino Linotype"/>
                <a:cs typeface="Palatino Linotype"/>
                <a:sym typeface="Palatino Linotype"/>
              </a:defRPr>
            </a:lvl2pPr>
            <a:lvl3pPr indent="-298450" lvl="2" marL="1371600" marR="0" rtl="0" algn="l">
              <a:spcBef>
                <a:spcPts val="300"/>
              </a:spcBef>
              <a:spcAft>
                <a:spcPts val="0"/>
              </a:spcAft>
              <a:buClr>
                <a:srgbClr val="455C19"/>
              </a:buClr>
              <a:buSzPts val="1100"/>
              <a:buFont typeface="Noto Sans Symbols"/>
              <a:buChar char="⚫"/>
              <a:defRPr b="0" i="0" sz="1600" u="none" cap="none" strike="noStrike">
                <a:solidFill>
                  <a:schemeClr val="dk1"/>
                </a:solidFill>
                <a:latin typeface="Palatino Linotype"/>
                <a:ea typeface="Palatino Linotype"/>
                <a:cs typeface="Palatino Linotype"/>
                <a:sym typeface="Palatino Linotype"/>
              </a:defRPr>
            </a:lvl3pPr>
            <a:lvl4pPr indent="-292100" lvl="3" marL="1828800" marR="0" rtl="0" algn="l">
              <a:spcBef>
                <a:spcPts val="300"/>
              </a:spcBef>
              <a:spcAft>
                <a:spcPts val="0"/>
              </a:spcAft>
              <a:buClr>
                <a:srgbClr val="626A19"/>
              </a:buClr>
              <a:buSzPts val="1000"/>
              <a:buFont typeface="Noto Sans Symbols"/>
              <a:buChar char="⚫"/>
              <a:defRPr b="0" i="0" sz="1500" u="none" cap="none" strike="noStrike">
                <a:solidFill>
                  <a:schemeClr val="dk1"/>
                </a:solidFill>
                <a:latin typeface="Palatino Linotype"/>
                <a:ea typeface="Palatino Linotype"/>
                <a:cs typeface="Palatino Linotype"/>
                <a:sym typeface="Palatino Linotype"/>
              </a:defRPr>
            </a:lvl4pPr>
            <a:lvl5pPr indent="-292100" lvl="4" marL="2286000" marR="0" rtl="0" algn="l">
              <a:spcBef>
                <a:spcPts val="300"/>
              </a:spcBef>
              <a:spcAft>
                <a:spcPts val="0"/>
              </a:spcAft>
              <a:buClr>
                <a:srgbClr val="017058"/>
              </a:buClr>
              <a:buSzPts val="1000"/>
              <a:buFont typeface="Noto Sans Symbols"/>
              <a:buChar char="⚫"/>
              <a:defRPr b="0" i="0" sz="1500" u="none" cap="none" strike="noStrike">
                <a:solidFill>
                  <a:schemeClr val="dk1"/>
                </a:solidFill>
                <a:latin typeface="Palatino Linotype"/>
                <a:ea typeface="Palatino Linotype"/>
                <a:cs typeface="Palatino Linotype"/>
                <a:sym typeface="Palatino Linotype"/>
              </a:defRPr>
            </a:lvl5pPr>
            <a:lvl6pPr indent="-298450" lvl="5" marL="2743200" marR="0" rtl="0" algn="l">
              <a:spcBef>
                <a:spcPts val="300"/>
              </a:spcBef>
              <a:spcAft>
                <a:spcPts val="0"/>
              </a:spcAft>
              <a:buClr>
                <a:srgbClr val="215D65"/>
              </a:buClr>
              <a:buSzPts val="1100"/>
              <a:buFont typeface="Noto Sans Symbols"/>
              <a:buChar char="⚫"/>
              <a:defRPr b="0" i="0" sz="1400" u="none" cap="none" strike="noStrike">
                <a:solidFill>
                  <a:schemeClr val="dk1"/>
                </a:solidFill>
                <a:latin typeface="Palatino Linotype"/>
                <a:ea typeface="Palatino Linotype"/>
                <a:cs typeface="Palatino Linotype"/>
                <a:sym typeface="Palatino Linotype"/>
              </a:defRPr>
            </a:lvl6pPr>
            <a:lvl7pPr indent="-292100" lvl="6" marL="3200400" marR="0" rtl="0" algn="l">
              <a:spcBef>
                <a:spcPts val="200"/>
              </a:spcBef>
              <a:spcAft>
                <a:spcPts val="0"/>
              </a:spcAft>
              <a:buClr>
                <a:srgbClr val="066684"/>
              </a:buClr>
              <a:buSzPts val="1000"/>
              <a:buFont typeface="Noto Sans Symbols"/>
              <a:buChar char="⚫"/>
              <a:defRPr b="0" i="0" sz="1200" u="none" cap="none" strike="noStrike">
                <a:solidFill>
                  <a:schemeClr val="dk1"/>
                </a:solidFill>
                <a:latin typeface="Palatino Linotype"/>
                <a:ea typeface="Palatino Linotype"/>
                <a:cs typeface="Palatino Linotype"/>
                <a:sym typeface="Palatino Linotype"/>
              </a:defRPr>
            </a:lvl7pPr>
            <a:lvl8pPr indent="-304800" lvl="7" marL="3657600" marR="0" rtl="0" algn="l">
              <a:spcBef>
                <a:spcPts val="200"/>
              </a:spcBef>
              <a:spcAft>
                <a:spcPts val="0"/>
              </a:spcAft>
              <a:buClr>
                <a:schemeClr val="dk2"/>
              </a:buClr>
              <a:buSzPts val="1200"/>
              <a:buFont typeface="Palatino Linotype"/>
              <a:buChar char="•"/>
              <a:defRPr b="0" i="0" sz="1200" u="none" cap="none" strike="noStrike">
                <a:solidFill>
                  <a:schemeClr val="dk1"/>
                </a:solidFill>
                <a:latin typeface="Palatino Linotype"/>
                <a:ea typeface="Palatino Linotype"/>
                <a:cs typeface="Palatino Linotype"/>
                <a:sym typeface="Palatino Linotype"/>
              </a:defRPr>
            </a:lvl8pPr>
            <a:lvl9pPr indent="-228600" lvl="8" marL="4114800" marR="0" rtl="0" algn="l">
              <a:spcBef>
                <a:spcPts val="200"/>
              </a:spcBef>
              <a:spcAft>
                <a:spcPts val="0"/>
              </a:spcAft>
              <a:buClr>
                <a:schemeClr val="dk2"/>
              </a:buClr>
              <a:buSzPts val="1100"/>
              <a:buFont typeface="Palatino Linotype"/>
              <a:buNone/>
              <a:defRPr b="0" i="0" sz="1100" u="none" cap="none" strike="noStrike">
                <a:solidFill>
                  <a:schemeClr val="dk1"/>
                </a:solidFill>
                <a:latin typeface="Palatino Linotype"/>
                <a:ea typeface="Palatino Linotype"/>
                <a:cs typeface="Palatino Linotype"/>
                <a:sym typeface="Palatino Linotype"/>
              </a:defRPr>
            </a:lvl9pPr>
          </a:lstStyle>
          <a:p/>
        </p:txBody>
      </p:sp>
      <p:sp>
        <p:nvSpPr>
          <p:cNvPr id="16" name="Google Shape;16;p1"/>
          <p:cNvSpPr txBox="1"/>
          <p:nvPr>
            <p:ph idx="10" type="dt"/>
          </p:nvPr>
        </p:nvSpPr>
        <p:spPr>
          <a:xfrm>
            <a:off x="457200" y="4767263"/>
            <a:ext cx="2133600" cy="27384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100"/>
              <a:buNone/>
              <a:defRPr sz="800">
                <a:solidFill>
                  <a:schemeClr val="dk1"/>
                </a:solidFill>
                <a:latin typeface="Palatino Linotype"/>
                <a:ea typeface="Palatino Linotype"/>
                <a:cs typeface="Palatino Linotype"/>
                <a:sym typeface="Palatino Linotype"/>
              </a:defRPr>
            </a:lvl1pPr>
            <a:lvl2pPr lvl="1"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2pPr>
            <a:lvl3pPr lvl="2"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3pPr>
            <a:lvl4pPr lvl="3"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4pPr>
            <a:lvl5pPr lvl="4"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5pPr>
            <a:lvl6pPr lvl="5"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6pPr>
            <a:lvl7pPr lvl="6"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7pPr>
            <a:lvl8pPr lvl="7"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8pPr>
            <a:lvl9pPr lvl="8"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9pPr>
          </a:lstStyle>
          <a:p/>
        </p:txBody>
      </p:sp>
      <p:sp>
        <p:nvSpPr>
          <p:cNvPr id="17" name="Google Shape;17;p1"/>
          <p:cNvSpPr txBox="1"/>
          <p:nvPr>
            <p:ph idx="11" type="ftr"/>
          </p:nvPr>
        </p:nvSpPr>
        <p:spPr>
          <a:xfrm>
            <a:off x="2667000" y="4767263"/>
            <a:ext cx="3352800" cy="27384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100"/>
              <a:buNone/>
              <a:defRPr sz="800">
                <a:solidFill>
                  <a:schemeClr val="dk1"/>
                </a:solidFill>
                <a:latin typeface="Palatino Linotype"/>
                <a:ea typeface="Palatino Linotype"/>
                <a:cs typeface="Palatino Linotype"/>
                <a:sym typeface="Palatino Linotype"/>
              </a:defRPr>
            </a:lvl1pPr>
            <a:lvl2pPr lvl="1"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2pPr>
            <a:lvl3pPr lvl="2"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3pPr>
            <a:lvl4pPr lvl="3"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4pPr>
            <a:lvl5pPr lvl="4"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5pPr>
            <a:lvl6pPr lvl="5"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6pPr>
            <a:lvl7pPr lvl="6"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7pPr>
            <a:lvl8pPr lvl="7"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8pPr>
            <a:lvl9pPr lvl="8" marR="0" rtl="0" algn="l">
              <a:spcBef>
                <a:spcPts val="0"/>
              </a:spcBef>
              <a:spcAft>
                <a:spcPts val="0"/>
              </a:spcAft>
              <a:buSzPts val="1100"/>
              <a:buNone/>
              <a:defRPr b="0" i="0" sz="1400" u="none" cap="none" strike="noStrike">
                <a:solidFill>
                  <a:schemeClr val="dk1"/>
                </a:solidFill>
                <a:latin typeface="Palatino Linotype"/>
                <a:ea typeface="Palatino Linotype"/>
                <a:cs typeface="Palatino Linotype"/>
                <a:sym typeface="Palatino Linotype"/>
              </a:defRPr>
            </a:lvl9pPr>
          </a:lstStyle>
          <a:p/>
        </p:txBody>
      </p:sp>
      <p:sp>
        <p:nvSpPr>
          <p:cNvPr id="18" name="Google Shape;18;p1"/>
          <p:cNvSpPr txBox="1"/>
          <p:nvPr>
            <p:ph idx="12" type="sldNum"/>
          </p:nvPr>
        </p:nvSpPr>
        <p:spPr>
          <a:xfrm>
            <a:off x="7924800" y="4767263"/>
            <a:ext cx="762000" cy="273844"/>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sz="800" u="none">
                <a:solidFill>
                  <a:schemeClr val="dk1"/>
                </a:solidFill>
                <a:latin typeface="Palatino Linotype"/>
                <a:ea typeface="Palatino Linotype"/>
                <a:cs typeface="Palatino Linotype"/>
                <a:sym typeface="Palatino Linotype"/>
              </a:defRPr>
            </a:lvl1pPr>
            <a:lvl2pPr indent="0" lvl="1" marL="0" marR="0" rtl="0" algn="r">
              <a:spcBef>
                <a:spcPts val="0"/>
              </a:spcBef>
              <a:buNone/>
              <a:defRPr b="0" sz="800" u="none">
                <a:solidFill>
                  <a:schemeClr val="dk1"/>
                </a:solidFill>
                <a:latin typeface="Palatino Linotype"/>
                <a:ea typeface="Palatino Linotype"/>
                <a:cs typeface="Palatino Linotype"/>
                <a:sym typeface="Palatino Linotype"/>
              </a:defRPr>
            </a:lvl2pPr>
            <a:lvl3pPr indent="0" lvl="2" marL="0" marR="0" rtl="0" algn="r">
              <a:spcBef>
                <a:spcPts val="0"/>
              </a:spcBef>
              <a:buNone/>
              <a:defRPr b="0" sz="800" u="none">
                <a:solidFill>
                  <a:schemeClr val="dk1"/>
                </a:solidFill>
                <a:latin typeface="Palatino Linotype"/>
                <a:ea typeface="Palatino Linotype"/>
                <a:cs typeface="Palatino Linotype"/>
                <a:sym typeface="Palatino Linotype"/>
              </a:defRPr>
            </a:lvl3pPr>
            <a:lvl4pPr indent="0" lvl="3" marL="0" marR="0" rtl="0" algn="r">
              <a:spcBef>
                <a:spcPts val="0"/>
              </a:spcBef>
              <a:buNone/>
              <a:defRPr b="0" sz="800" u="none">
                <a:solidFill>
                  <a:schemeClr val="dk1"/>
                </a:solidFill>
                <a:latin typeface="Palatino Linotype"/>
                <a:ea typeface="Palatino Linotype"/>
                <a:cs typeface="Palatino Linotype"/>
                <a:sym typeface="Palatino Linotype"/>
              </a:defRPr>
            </a:lvl4pPr>
            <a:lvl5pPr indent="0" lvl="4" marL="0" marR="0" rtl="0" algn="r">
              <a:spcBef>
                <a:spcPts val="0"/>
              </a:spcBef>
              <a:buNone/>
              <a:defRPr b="0" sz="800" u="none">
                <a:solidFill>
                  <a:schemeClr val="dk1"/>
                </a:solidFill>
                <a:latin typeface="Palatino Linotype"/>
                <a:ea typeface="Palatino Linotype"/>
                <a:cs typeface="Palatino Linotype"/>
                <a:sym typeface="Palatino Linotype"/>
              </a:defRPr>
            </a:lvl5pPr>
            <a:lvl6pPr indent="0" lvl="5" marL="0" marR="0" rtl="0" algn="r">
              <a:spcBef>
                <a:spcPts val="0"/>
              </a:spcBef>
              <a:buNone/>
              <a:defRPr b="0" sz="800" u="none">
                <a:solidFill>
                  <a:schemeClr val="dk1"/>
                </a:solidFill>
                <a:latin typeface="Palatino Linotype"/>
                <a:ea typeface="Palatino Linotype"/>
                <a:cs typeface="Palatino Linotype"/>
                <a:sym typeface="Palatino Linotype"/>
              </a:defRPr>
            </a:lvl6pPr>
            <a:lvl7pPr indent="0" lvl="6" marL="0" marR="0" rtl="0" algn="r">
              <a:spcBef>
                <a:spcPts val="0"/>
              </a:spcBef>
              <a:buNone/>
              <a:defRPr b="0" sz="800" u="none">
                <a:solidFill>
                  <a:schemeClr val="dk1"/>
                </a:solidFill>
                <a:latin typeface="Palatino Linotype"/>
                <a:ea typeface="Palatino Linotype"/>
                <a:cs typeface="Palatino Linotype"/>
                <a:sym typeface="Palatino Linotype"/>
              </a:defRPr>
            </a:lvl7pPr>
            <a:lvl8pPr indent="0" lvl="7" marL="0" marR="0" rtl="0" algn="r">
              <a:spcBef>
                <a:spcPts val="0"/>
              </a:spcBef>
              <a:buNone/>
              <a:defRPr b="0" sz="800" u="none">
                <a:solidFill>
                  <a:schemeClr val="dk1"/>
                </a:solidFill>
                <a:latin typeface="Palatino Linotype"/>
                <a:ea typeface="Palatino Linotype"/>
                <a:cs typeface="Palatino Linotype"/>
                <a:sym typeface="Palatino Linotype"/>
              </a:defRPr>
            </a:lvl8pPr>
            <a:lvl9pPr indent="0" lvl="8" marL="0" marR="0" rtl="0" algn="r">
              <a:spcBef>
                <a:spcPts val="0"/>
              </a:spcBef>
              <a:buNone/>
              <a:defRPr b="0" sz="800" u="none">
                <a:solidFill>
                  <a:schemeClr val="dk1"/>
                </a:solidFill>
                <a:latin typeface="Palatino Linotype"/>
                <a:ea typeface="Palatino Linotype"/>
                <a:cs typeface="Palatino Linotype"/>
                <a:sym typeface="Palatino Linotyp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comments" Target="../comments/commen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cityofboise.org/media/11746/boise_zoning_ordinance_module_1_public_draft.pdf" TargetMode="External"/><Relationship Id="rId4" Type="http://schemas.openxmlformats.org/officeDocument/2006/relationships/hyperlink" Target="https://crim.sas.upenn.edu/sites/default/files/Ridgeway_Effect%20of%20Emergency%20Shelters-v5_1.2.2018.pdf" TargetMode="External"/><Relationship Id="rId5" Type="http://schemas.openxmlformats.org/officeDocument/2006/relationships/hyperlink" Target="https://ibo.nyc.ny.us/iboreports/close-to-home-does-proximity-to-a-homeless-shelter-affect-residential-property-values-in-manhattan-2019.html" TargetMode="External"/><Relationship Id="rId6" Type="http://schemas.openxmlformats.org/officeDocument/2006/relationships/hyperlink" Target="http://www.clas.wayne.edu/multimedia/usercontent/File/Geography%20and%20Urban%20Planning/G.Galster/St_AndrewsSeminar-Mechanisms_of_neigh_effects-Galster_2-23-10.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4"/>
          <p:cNvSpPr txBox="1"/>
          <p:nvPr>
            <p:ph type="ctrTitle"/>
          </p:nvPr>
        </p:nvSpPr>
        <p:spPr>
          <a:xfrm>
            <a:off x="533400" y="1028700"/>
            <a:ext cx="7851600" cy="1371600"/>
          </a:xfrm>
          <a:prstGeom prst="rect">
            <a:avLst/>
          </a:prstGeom>
          <a:noFill/>
          <a:ln>
            <a:noFill/>
          </a:ln>
        </p:spPr>
        <p:txBody>
          <a:bodyPr anchorCtr="0" anchor="b" bIns="0" lIns="0" spcFirstLastPara="1" rIns="13700" wrap="square" tIns="0">
            <a:normAutofit/>
          </a:bodyPr>
          <a:lstStyle/>
          <a:p>
            <a:pPr indent="0" lvl="0" marL="0" rtl="0" algn="r">
              <a:spcBef>
                <a:spcPts val="0"/>
              </a:spcBef>
              <a:spcAft>
                <a:spcPts val="0"/>
              </a:spcAft>
              <a:buClr>
                <a:schemeClr val="dk2"/>
              </a:buClr>
              <a:buSzPts val="4200"/>
              <a:buFont typeface="Century Gothic"/>
              <a:buNone/>
            </a:pPr>
            <a:r>
              <a:rPr lang="en" sz="2988"/>
              <a:t>Neighborhood Considerations for Shelter Siting – Focus on Community Impacts</a:t>
            </a:r>
            <a:endParaRPr sz="2988"/>
          </a:p>
        </p:txBody>
      </p:sp>
      <p:sp>
        <p:nvSpPr>
          <p:cNvPr id="109" name="Google Shape;109;p14"/>
          <p:cNvSpPr txBox="1"/>
          <p:nvPr>
            <p:ph idx="1" type="subTitle"/>
          </p:nvPr>
        </p:nvSpPr>
        <p:spPr>
          <a:xfrm>
            <a:off x="533400" y="2628900"/>
            <a:ext cx="7854600" cy="519600"/>
          </a:xfrm>
          <a:prstGeom prst="rect">
            <a:avLst/>
          </a:prstGeom>
          <a:noFill/>
          <a:ln>
            <a:noFill/>
          </a:ln>
        </p:spPr>
        <p:txBody>
          <a:bodyPr anchorCtr="0" anchor="t" bIns="34275" lIns="0" spcFirstLastPara="1" rIns="13700" wrap="square" tIns="34275">
            <a:normAutofit lnSpcReduction="20000"/>
          </a:bodyPr>
          <a:lstStyle/>
          <a:p>
            <a:pPr indent="0" lvl="0" marL="0" marR="38100" rtl="0" algn="r">
              <a:spcBef>
                <a:spcPts val="0"/>
              </a:spcBef>
              <a:spcAft>
                <a:spcPts val="0"/>
              </a:spcAft>
              <a:buSzPts val="1600"/>
              <a:buNone/>
            </a:pPr>
            <a:r>
              <a:rPr lang="en" sz="1700"/>
              <a:t>Katy Decker,Veterans Park Neighborhood Association </a:t>
            </a:r>
            <a:endParaRPr sz="1700"/>
          </a:p>
          <a:p>
            <a:pPr indent="0" lvl="0" marL="0" marR="38100" rtl="0" algn="r">
              <a:spcBef>
                <a:spcPts val="0"/>
              </a:spcBef>
              <a:spcAft>
                <a:spcPts val="0"/>
              </a:spcAft>
              <a:buSzPts val="1600"/>
              <a:buNone/>
            </a:pPr>
            <a:r>
              <a:rPr lang="en" sz="1700"/>
              <a:t>Hillary Takahashi, Collister Neighborhood Association</a:t>
            </a:r>
            <a:endParaRPr sz="1100"/>
          </a:p>
        </p:txBody>
      </p:sp>
      <p:sp>
        <p:nvSpPr>
          <p:cNvPr id="110" name="Google Shape;110;p14"/>
          <p:cNvSpPr txBox="1"/>
          <p:nvPr/>
        </p:nvSpPr>
        <p:spPr>
          <a:xfrm>
            <a:off x="1282377" y="4698175"/>
            <a:ext cx="7401900" cy="519600"/>
          </a:xfrm>
          <a:prstGeom prst="rect">
            <a:avLst/>
          </a:prstGeom>
          <a:noFill/>
          <a:ln>
            <a:noFill/>
          </a:ln>
        </p:spPr>
        <p:txBody>
          <a:bodyPr anchorCtr="0" anchor="t" bIns="34275" lIns="0" spcFirstLastPara="1" rIns="13700" wrap="square" tIns="34275">
            <a:normAutofit fontScale="92500" lnSpcReduction="20000"/>
          </a:bodyPr>
          <a:lstStyle/>
          <a:p>
            <a:pPr indent="0" lvl="0" marL="0" marR="38100" rtl="0" algn="r">
              <a:spcBef>
                <a:spcPts val="0"/>
              </a:spcBef>
              <a:spcAft>
                <a:spcPts val="0"/>
              </a:spcAft>
              <a:buClr>
                <a:srgbClr val="626A19"/>
              </a:buClr>
              <a:buSzPct val="93333"/>
              <a:buFont typeface="Noto Sans Symbols"/>
              <a:buNone/>
            </a:pPr>
            <a:r>
              <a:rPr lang="en" sz="1500">
                <a:solidFill>
                  <a:schemeClr val="dk1"/>
                </a:solidFill>
                <a:latin typeface="Palatino Linotype"/>
                <a:ea typeface="Palatino Linotype"/>
                <a:cs typeface="Palatino Linotype"/>
                <a:sym typeface="Palatino Linotype"/>
              </a:rPr>
              <a:t>Shelter Better Task Force; August 23, 2021</a:t>
            </a:r>
            <a:endParaRPr sz="1100"/>
          </a:p>
          <a:p>
            <a:pPr indent="0" lvl="0" marL="0" marR="38100" rtl="0" algn="r">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pic>
        <p:nvPicPr>
          <p:cNvPr id="111" name="Google Shape;111;p14"/>
          <p:cNvPicPr preferRelativeResize="0"/>
          <p:nvPr/>
        </p:nvPicPr>
        <p:blipFill>
          <a:blip r:embed="rId3">
            <a:alphaModFix/>
          </a:blip>
          <a:stretch>
            <a:fillRect/>
          </a:stretch>
        </p:blipFill>
        <p:spPr>
          <a:xfrm>
            <a:off x="1282375" y="3205500"/>
            <a:ext cx="1148090" cy="1148150"/>
          </a:xfrm>
          <a:prstGeom prst="rect">
            <a:avLst/>
          </a:prstGeom>
          <a:noFill/>
          <a:ln>
            <a:noFill/>
          </a:ln>
        </p:spPr>
      </p:pic>
      <p:pic>
        <p:nvPicPr>
          <p:cNvPr id="112" name="Google Shape;112;p14"/>
          <p:cNvPicPr preferRelativeResize="0"/>
          <p:nvPr/>
        </p:nvPicPr>
        <p:blipFill>
          <a:blip r:embed="rId4">
            <a:alphaModFix/>
          </a:blip>
          <a:stretch>
            <a:fillRect/>
          </a:stretch>
        </p:blipFill>
        <p:spPr>
          <a:xfrm>
            <a:off x="134275" y="3205500"/>
            <a:ext cx="970900" cy="1371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3"/>
          <p:cNvPicPr preferRelativeResize="0"/>
          <p:nvPr/>
        </p:nvPicPr>
        <p:blipFill>
          <a:blip r:embed="rId3">
            <a:alphaModFix/>
          </a:blip>
          <a:stretch>
            <a:fillRect/>
          </a:stretch>
        </p:blipFill>
        <p:spPr>
          <a:xfrm>
            <a:off x="241550" y="0"/>
            <a:ext cx="8660902" cy="5143501"/>
          </a:xfrm>
          <a:prstGeom prst="rect">
            <a:avLst/>
          </a:prstGeom>
          <a:noFill/>
          <a:ln>
            <a:noFill/>
          </a:ln>
        </p:spPr>
      </p:pic>
      <p:sp>
        <p:nvSpPr>
          <p:cNvPr id="176" name="Google Shape;176;p23"/>
          <p:cNvSpPr/>
          <p:nvPr/>
        </p:nvSpPr>
        <p:spPr>
          <a:xfrm>
            <a:off x="6858000" y="329050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24"/>
          <p:cNvPicPr preferRelativeResize="0"/>
          <p:nvPr/>
        </p:nvPicPr>
        <p:blipFill>
          <a:blip r:embed="rId3">
            <a:alphaModFix/>
          </a:blip>
          <a:stretch>
            <a:fillRect/>
          </a:stretch>
        </p:blipFill>
        <p:spPr>
          <a:xfrm>
            <a:off x="303774" y="0"/>
            <a:ext cx="8536453" cy="5143500"/>
          </a:xfrm>
          <a:prstGeom prst="rect">
            <a:avLst/>
          </a:prstGeom>
          <a:noFill/>
          <a:ln>
            <a:noFill/>
          </a:ln>
        </p:spPr>
      </p:pic>
      <p:sp>
        <p:nvSpPr>
          <p:cNvPr id="183" name="Google Shape;183;p24"/>
          <p:cNvSpPr/>
          <p:nvPr/>
        </p:nvSpPr>
        <p:spPr>
          <a:xfrm>
            <a:off x="6793050" y="329905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25"/>
          <p:cNvPicPr preferRelativeResize="0"/>
          <p:nvPr/>
        </p:nvPicPr>
        <p:blipFill>
          <a:blip r:embed="rId3">
            <a:alphaModFix/>
          </a:blip>
          <a:stretch>
            <a:fillRect/>
          </a:stretch>
        </p:blipFill>
        <p:spPr>
          <a:xfrm>
            <a:off x="272955" y="0"/>
            <a:ext cx="8598091" cy="5143501"/>
          </a:xfrm>
          <a:prstGeom prst="rect">
            <a:avLst/>
          </a:prstGeom>
          <a:noFill/>
          <a:ln>
            <a:noFill/>
          </a:ln>
        </p:spPr>
      </p:pic>
      <p:sp>
        <p:nvSpPr>
          <p:cNvPr id="190" name="Google Shape;190;p25"/>
          <p:cNvSpPr/>
          <p:nvPr/>
        </p:nvSpPr>
        <p:spPr>
          <a:xfrm>
            <a:off x="6935750" y="329905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6"/>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pic>
        <p:nvPicPr>
          <p:cNvPr id="197" name="Google Shape;197;p26"/>
          <p:cNvPicPr preferRelativeResize="0"/>
          <p:nvPr/>
        </p:nvPicPr>
        <p:blipFill>
          <a:blip r:embed="rId3">
            <a:alphaModFix/>
          </a:blip>
          <a:stretch>
            <a:fillRect/>
          </a:stretch>
        </p:blipFill>
        <p:spPr>
          <a:xfrm>
            <a:off x="210016" y="152350"/>
            <a:ext cx="8723960" cy="4991099"/>
          </a:xfrm>
          <a:prstGeom prst="rect">
            <a:avLst/>
          </a:prstGeom>
          <a:noFill/>
          <a:ln>
            <a:noFill/>
          </a:ln>
        </p:spPr>
      </p:pic>
      <p:sp>
        <p:nvSpPr>
          <p:cNvPr id="198" name="Google Shape;198;p26"/>
          <p:cNvSpPr/>
          <p:nvPr/>
        </p:nvSpPr>
        <p:spPr>
          <a:xfrm>
            <a:off x="324725" y="181850"/>
            <a:ext cx="4818900" cy="465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7"/>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Shelter Size Perspective </a:t>
            </a:r>
            <a:endParaRPr sz="2100"/>
          </a:p>
        </p:txBody>
      </p:sp>
      <p:sp>
        <p:nvSpPr>
          <p:cNvPr id="204" name="Google Shape;204;p27"/>
          <p:cNvSpPr txBox="1"/>
          <p:nvPr/>
        </p:nvSpPr>
        <p:spPr>
          <a:xfrm>
            <a:off x="441750" y="4003200"/>
            <a:ext cx="8260500" cy="377400"/>
          </a:xfrm>
          <a:prstGeom prst="rect">
            <a:avLst/>
          </a:prstGeom>
          <a:noFill/>
          <a:ln>
            <a:noFill/>
          </a:ln>
        </p:spPr>
        <p:txBody>
          <a:bodyPr anchorCtr="0" anchor="t" bIns="34275" lIns="68575" spcFirstLastPara="1" rIns="68575" wrap="square" tIns="34275">
            <a:normAutofit fontScale="250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0" lvl="0" marL="0" rtl="0" algn="l">
              <a:spcBef>
                <a:spcPts val="400"/>
              </a:spcBef>
              <a:spcAft>
                <a:spcPts val="0"/>
              </a:spcAft>
              <a:buNone/>
            </a:pPr>
            <a:r>
              <a:t/>
            </a:r>
            <a:endParaRPr sz="1100"/>
          </a:p>
          <a:p>
            <a:pPr indent="-88900" lvl="0" marL="20320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0" lvl="0" marL="114300" rtl="0" algn="l">
              <a:spcBef>
                <a:spcPts val="400"/>
              </a:spcBef>
              <a:spcAft>
                <a:spcPts val="0"/>
              </a:spcAft>
              <a:buClr>
                <a:srgbClr val="626A19"/>
              </a:buClr>
              <a:buSzPct val="31666"/>
              <a:buFont typeface="Noto Sans Symbols"/>
              <a:buNone/>
            </a:pPr>
            <a:r>
              <a:rPr i="1" lang="en" sz="6000">
                <a:solidFill>
                  <a:schemeClr val="dk1"/>
                </a:solidFill>
                <a:latin typeface="Palatino Linotype"/>
                <a:ea typeface="Palatino Linotype"/>
                <a:cs typeface="Palatino Linotype"/>
                <a:sym typeface="Palatino Linotype"/>
              </a:rPr>
              <a:t>Please see supporting information for maps and statistics regarding these shelters, as well as shelters in additional cities.</a:t>
            </a:r>
            <a:endParaRPr i="1" sz="600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
        <p:nvSpPr>
          <p:cNvPr id="205" name="Google Shape;205;p27"/>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pic>
        <p:nvPicPr>
          <p:cNvPr id="206" name="Google Shape;206;p27"/>
          <p:cNvPicPr preferRelativeResize="0"/>
          <p:nvPr/>
        </p:nvPicPr>
        <p:blipFill>
          <a:blip r:embed="rId3">
            <a:alphaModFix/>
          </a:blip>
          <a:stretch>
            <a:fillRect/>
          </a:stretch>
        </p:blipFill>
        <p:spPr>
          <a:xfrm>
            <a:off x="452800" y="1064126"/>
            <a:ext cx="6838050" cy="3165750"/>
          </a:xfrm>
          <a:prstGeom prst="rect">
            <a:avLst/>
          </a:prstGeom>
          <a:noFill/>
          <a:ln>
            <a:noFill/>
          </a:ln>
        </p:spPr>
      </p:pic>
      <p:sp>
        <p:nvSpPr>
          <p:cNvPr id="207" name="Google Shape;207;p27"/>
          <p:cNvSpPr/>
          <p:nvPr/>
        </p:nvSpPr>
        <p:spPr>
          <a:xfrm>
            <a:off x="5747175" y="3133275"/>
            <a:ext cx="995100" cy="377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8"/>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Mapping of Calls for Service (CFS) Data</a:t>
            </a:r>
            <a:endParaRPr sz="2100"/>
          </a:p>
        </p:txBody>
      </p:sp>
      <p:sp>
        <p:nvSpPr>
          <p:cNvPr id="213" name="Google Shape;213;p28"/>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214" name="Google Shape;214;p28"/>
          <p:cNvSpPr txBox="1"/>
          <p:nvPr/>
        </p:nvSpPr>
        <p:spPr>
          <a:xfrm>
            <a:off x="441750" y="914775"/>
            <a:ext cx="7715400" cy="4482300"/>
          </a:xfrm>
          <a:prstGeom prst="rect">
            <a:avLst/>
          </a:prstGeom>
          <a:noFill/>
          <a:ln>
            <a:noFill/>
          </a:ln>
        </p:spPr>
        <p:txBody>
          <a:bodyPr anchorCtr="0" anchor="t" bIns="91425" lIns="91425" spcFirstLastPara="1" rIns="91425" wrap="square" tIns="91425">
            <a:spAutoFit/>
          </a:bodyPr>
          <a:lstStyle/>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W</a:t>
            </a:r>
            <a:r>
              <a:rPr lang="en" sz="1800">
                <a:solidFill>
                  <a:srgbClr val="222222"/>
                </a:solidFill>
                <a:highlight>
                  <a:srgbClr val="FFFFFF"/>
                </a:highlight>
                <a:latin typeface="Palatino Linotype"/>
                <a:ea typeface="Palatino Linotype"/>
                <a:cs typeface="Palatino Linotype"/>
                <a:sym typeface="Palatino Linotype"/>
              </a:rPr>
              <a:t>hy are so many cities avoiding residential neighborhoods?</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Is the crime and safety concern frequently expressed reasonable?</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To find out, we requested Ada County Dispatch Data for the area near Interfaith’s existing 1620 River St shelter, and the proposed 4306 State St Location (January 2018 - February 2021)</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1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Methodology:       Removed duplicate incident numbers</a:t>
            </a:r>
            <a:endParaRPr sz="1800">
              <a:solidFill>
                <a:srgbClr val="222222"/>
              </a:solidFill>
              <a:highlight>
                <a:srgbClr val="FFFFFF"/>
              </a:highlight>
              <a:latin typeface="Palatino Linotype"/>
              <a:ea typeface="Palatino Linotype"/>
              <a:cs typeface="Palatino Linotype"/>
              <a:sym typeface="Palatino Linotype"/>
            </a:endParaRPr>
          </a:p>
          <a:p>
            <a:pPr indent="-342900" lvl="4" marL="22860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Removed assist calls</a:t>
            </a:r>
            <a:endParaRPr sz="1800">
              <a:solidFill>
                <a:srgbClr val="222222"/>
              </a:solidFill>
              <a:highlight>
                <a:srgbClr val="FFFFFF"/>
              </a:highlight>
              <a:latin typeface="Palatino Linotype"/>
              <a:ea typeface="Palatino Linotype"/>
              <a:cs typeface="Palatino Linotype"/>
              <a:sym typeface="Palatino Linotype"/>
            </a:endParaRPr>
          </a:p>
          <a:p>
            <a:pPr indent="-342900" lvl="4" marL="22860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Grouped call codes into general categories</a:t>
            </a:r>
            <a:endParaRPr sz="1800">
              <a:solidFill>
                <a:srgbClr val="222222"/>
              </a:solidFill>
              <a:highlight>
                <a:srgbClr val="FFFFFF"/>
              </a:highlight>
              <a:latin typeface="Palatino Linotype"/>
              <a:ea typeface="Palatino Linotype"/>
              <a:cs typeface="Palatino Linotype"/>
              <a:sym typeface="Palatino Linotype"/>
            </a:endParaRPr>
          </a:p>
          <a:p>
            <a:pPr indent="-342900" lvl="4" marL="22860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Omitted Welfare Checks, Traffic Stops, and Vehicle only Collisions from detail maps</a:t>
            </a:r>
            <a:endParaRPr sz="1800">
              <a:solidFill>
                <a:srgbClr val="222222"/>
              </a:solidFill>
              <a:highlight>
                <a:srgbClr val="FFFFFF"/>
              </a:highlight>
              <a:latin typeface="Palatino Linotype"/>
              <a:ea typeface="Palatino Linotype"/>
              <a:cs typeface="Palatino Linotype"/>
              <a:sym typeface="Palatino Linotype"/>
            </a:endParaRPr>
          </a:p>
          <a:p>
            <a:pPr indent="0" lvl="0" marL="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p:txBody>
      </p:sp>
      <p:sp>
        <p:nvSpPr>
          <p:cNvPr id="215" name="Google Shape;215;p28"/>
          <p:cNvSpPr txBox="1"/>
          <p:nvPr/>
        </p:nvSpPr>
        <p:spPr>
          <a:xfrm>
            <a:off x="441750" y="4576575"/>
            <a:ext cx="8260500" cy="629100"/>
          </a:xfrm>
          <a:prstGeom prst="rect">
            <a:avLst/>
          </a:prstGeom>
          <a:noFill/>
          <a:ln>
            <a:noFill/>
          </a:ln>
        </p:spPr>
        <p:txBody>
          <a:bodyPr anchorCtr="0" anchor="t" bIns="34275" lIns="68575" spcFirstLastPara="1" rIns="68575" wrap="square" tIns="34275">
            <a:normAutofit fontScale="250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0" lvl="0" marL="114300" marR="0" rtl="0" algn="l">
              <a:spcBef>
                <a:spcPts val="400"/>
              </a:spcBef>
              <a:spcAft>
                <a:spcPts val="0"/>
              </a:spcAft>
              <a:buClr>
                <a:srgbClr val="626A19"/>
              </a:buClr>
              <a:buSzPct val="31666"/>
              <a:buFont typeface="Noto Sans Symbols"/>
              <a:buNone/>
            </a:pPr>
            <a:r>
              <a:rPr i="1" lang="en" sz="6000">
                <a:solidFill>
                  <a:schemeClr val="dk1"/>
                </a:solidFill>
                <a:latin typeface="Palatino Linotype"/>
                <a:ea typeface="Palatino Linotype"/>
                <a:cs typeface="Palatino Linotype"/>
                <a:sym typeface="Palatino Linotype"/>
              </a:rPr>
              <a:t>Please see supporting information for the full set of categorized calls to service maps.</a:t>
            </a:r>
            <a:endParaRPr i="1" sz="6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rPr lang="en" sz="2000">
                <a:solidFill>
                  <a:schemeClr val="dk1"/>
                </a:solidFill>
                <a:latin typeface="Palatino Linotype"/>
                <a:ea typeface="Palatino Linotype"/>
                <a:cs typeface="Palatino Linotype"/>
                <a:sym typeface="Palatino Linotype"/>
              </a:rPr>
              <a:t>V</a:t>
            </a:r>
            <a:endParaRPr sz="2000">
              <a:solidFill>
                <a:schemeClr val="dk1"/>
              </a:solidFill>
              <a:latin typeface="Palatino Linotype"/>
              <a:ea typeface="Palatino Linotype"/>
              <a:cs typeface="Palatino Linotype"/>
              <a:sym typeface="Palatino Linotype"/>
            </a:endParaRPr>
          </a:p>
        </p:txBody>
      </p:sp>
      <p:sp>
        <p:nvSpPr>
          <p:cNvPr id="216" name="Google Shape;216;p28"/>
          <p:cNvSpPr/>
          <p:nvPr/>
        </p:nvSpPr>
        <p:spPr>
          <a:xfrm>
            <a:off x="2471175" y="3437125"/>
            <a:ext cx="109800" cy="97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29"/>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p30"/>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31"/>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2"/>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32"/>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5"/>
          <p:cNvSpPr txBox="1"/>
          <p:nvPr>
            <p:ph type="title"/>
          </p:nvPr>
        </p:nvSpPr>
        <p:spPr>
          <a:xfrm>
            <a:off x="538400" y="555096"/>
            <a:ext cx="8229600" cy="5142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400"/>
              <a:t>Outline</a:t>
            </a:r>
            <a:r>
              <a:rPr lang="en" sz="2000"/>
              <a:t> </a:t>
            </a:r>
            <a:endParaRPr sz="2000"/>
          </a:p>
        </p:txBody>
      </p:sp>
      <p:sp>
        <p:nvSpPr>
          <p:cNvPr id="118" name="Google Shape;118;p15"/>
          <p:cNvSpPr txBox="1"/>
          <p:nvPr>
            <p:ph idx="1" type="body"/>
          </p:nvPr>
        </p:nvSpPr>
        <p:spPr>
          <a:xfrm>
            <a:off x="457200" y="1069310"/>
            <a:ext cx="8229600" cy="3291900"/>
          </a:xfrm>
          <a:prstGeom prst="rect">
            <a:avLst/>
          </a:prstGeom>
          <a:noFill/>
          <a:ln>
            <a:noFill/>
          </a:ln>
        </p:spPr>
        <p:txBody>
          <a:bodyPr anchorCtr="0" anchor="t" bIns="34275" lIns="68575" spcFirstLastPara="1" rIns="68575" wrap="square" tIns="34275">
            <a:normAutofit/>
          </a:bodyPr>
          <a:lstStyle/>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Residential Buffer: P&amp;Z Boise, Peer City Sites</a:t>
            </a:r>
            <a:endParaRPr sz="1800"/>
          </a:p>
          <a:p>
            <a:pPr indent="-342900" lvl="0" marL="457200" rtl="0" algn="l">
              <a:spcBef>
                <a:spcPts val="0"/>
              </a:spcBef>
              <a:spcAft>
                <a:spcPts val="0"/>
              </a:spcAft>
              <a:buSzPts val="1800"/>
              <a:buChar char="●"/>
            </a:pPr>
            <a:r>
              <a:rPr lang="en" sz="1800"/>
              <a:t>Shelter Size Perspective</a:t>
            </a:r>
            <a:endParaRPr sz="1800"/>
          </a:p>
          <a:p>
            <a:pPr indent="-342900" lvl="0" marL="457200" rtl="0" algn="l">
              <a:spcBef>
                <a:spcPts val="0"/>
              </a:spcBef>
              <a:spcAft>
                <a:spcPts val="0"/>
              </a:spcAft>
              <a:buSzPts val="1800"/>
              <a:buChar char="●"/>
            </a:pPr>
            <a:r>
              <a:rPr lang="en" sz="1800"/>
              <a:t>Mapping of Calls For Service data (Ada County Dispatch)</a:t>
            </a:r>
            <a:endParaRPr sz="1800"/>
          </a:p>
          <a:p>
            <a:pPr indent="-342900" lvl="0" marL="457200" rtl="0" algn="l">
              <a:spcBef>
                <a:spcPts val="0"/>
              </a:spcBef>
              <a:spcAft>
                <a:spcPts val="0"/>
              </a:spcAft>
              <a:buSzPts val="1800"/>
              <a:buChar char="●"/>
            </a:pPr>
            <a:r>
              <a:rPr lang="en" sz="1800"/>
              <a:t>Public Services - is there sufficient capacity? </a:t>
            </a:r>
            <a:endParaRPr sz="1800"/>
          </a:p>
          <a:p>
            <a:pPr indent="-342900" lvl="0" marL="457200" rtl="0" algn="l">
              <a:spcBef>
                <a:spcPts val="0"/>
              </a:spcBef>
              <a:spcAft>
                <a:spcPts val="0"/>
              </a:spcAft>
              <a:buSzPts val="1800"/>
              <a:buChar char="●"/>
            </a:pPr>
            <a:r>
              <a:rPr lang="en" sz="1800"/>
              <a:t>Outside Assessment of Impacts</a:t>
            </a:r>
            <a:endParaRPr sz="1800"/>
          </a:p>
          <a:p>
            <a:pPr indent="-342900" lvl="0" marL="457200" rtl="0" algn="l">
              <a:spcBef>
                <a:spcPts val="0"/>
              </a:spcBef>
              <a:spcAft>
                <a:spcPts val="0"/>
              </a:spcAft>
              <a:buSzPts val="1800"/>
              <a:buChar char="●"/>
            </a:pPr>
            <a:r>
              <a:rPr lang="en" sz="1800"/>
              <a:t>Applying the Equity Lens to the Community</a:t>
            </a:r>
            <a:endParaRPr sz="1800"/>
          </a:p>
          <a:p>
            <a:pPr indent="-342900" lvl="0" marL="457200" rtl="0" algn="l">
              <a:spcBef>
                <a:spcPts val="0"/>
              </a:spcBef>
              <a:spcAft>
                <a:spcPts val="0"/>
              </a:spcAft>
              <a:buSzPts val="1800"/>
              <a:buChar char="●"/>
            </a:pPr>
            <a:r>
              <a:rPr lang="en" sz="1800"/>
              <a:t>Fair Housing</a:t>
            </a:r>
            <a:endParaRPr sz="1800"/>
          </a:p>
          <a:p>
            <a:pPr indent="-342900" lvl="0" marL="457200" rtl="0" algn="l">
              <a:spcBef>
                <a:spcPts val="0"/>
              </a:spcBef>
              <a:spcAft>
                <a:spcPts val="0"/>
              </a:spcAft>
              <a:buSzPts val="1800"/>
              <a:buChar char="●"/>
            </a:pPr>
            <a:r>
              <a:rPr lang="en" sz="1800"/>
              <a:t>What is Concentration of Poverty?</a:t>
            </a:r>
            <a:endParaRPr sz="1800"/>
          </a:p>
          <a:p>
            <a:pPr indent="-342900" lvl="0" marL="457200" rtl="0" algn="l">
              <a:spcBef>
                <a:spcPts val="0"/>
              </a:spcBef>
              <a:spcAft>
                <a:spcPts val="0"/>
              </a:spcAft>
              <a:buSzPts val="1800"/>
              <a:buChar char="●"/>
            </a:pPr>
            <a:r>
              <a:rPr lang="en" sz="1800"/>
              <a:t>Trust</a:t>
            </a:r>
            <a:endParaRPr sz="1800"/>
          </a:p>
          <a:p>
            <a:pPr indent="-342900" lvl="0" marL="457200" rtl="0" algn="l">
              <a:spcBef>
                <a:spcPts val="0"/>
              </a:spcBef>
              <a:spcAft>
                <a:spcPts val="0"/>
              </a:spcAft>
              <a:buSzPts val="1800"/>
              <a:buChar char="●"/>
            </a:pPr>
            <a:r>
              <a:rPr lang="en" sz="1800"/>
              <a:t>Closing</a:t>
            </a:r>
            <a:endParaRPr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idx="1" type="body"/>
          </p:nvPr>
        </p:nvSpPr>
        <p:spPr>
          <a:xfrm>
            <a:off x="9308500" y="809675"/>
            <a:ext cx="3411000" cy="2993100"/>
          </a:xfrm>
          <a:prstGeom prst="rect">
            <a:avLst/>
          </a:prstGeom>
          <a:noFill/>
          <a:ln>
            <a:noFill/>
          </a:ln>
        </p:spPr>
        <p:txBody>
          <a:bodyPr anchorCtr="0" anchor="t" bIns="34275" lIns="68575" spcFirstLastPara="1" rIns="68575" wrap="square" tIns="34275">
            <a:normAutofit/>
          </a:bodyPr>
          <a:lstStyle/>
          <a:p>
            <a:pPr indent="-88900" lvl="0" marL="203200" rtl="0" algn="l">
              <a:spcBef>
                <a:spcPts val="400"/>
              </a:spcBef>
              <a:spcAft>
                <a:spcPts val="0"/>
              </a:spcAft>
              <a:buSzPts val="1900"/>
              <a:buNone/>
            </a:pPr>
            <a:r>
              <a:t/>
            </a:r>
            <a:endParaRPr sz="1100"/>
          </a:p>
          <a:p>
            <a:pPr indent="0" lvl="0" marL="0" rtl="0" algn="l">
              <a:spcBef>
                <a:spcPts val="400"/>
              </a:spcBef>
              <a:spcAft>
                <a:spcPts val="0"/>
              </a:spcAft>
              <a:buSzPts val="1900"/>
              <a:buNone/>
            </a:pPr>
            <a:r>
              <a:t/>
            </a:r>
            <a:endParaRPr sz="1100"/>
          </a:p>
          <a:p>
            <a:pPr indent="-88900" lvl="0" marL="203200" rtl="0" algn="l">
              <a:spcBef>
                <a:spcPts val="400"/>
              </a:spcBef>
              <a:spcAft>
                <a:spcPts val="0"/>
              </a:spcAft>
              <a:buSzPts val="1900"/>
              <a:buNone/>
            </a:pPr>
            <a:r>
              <a:t/>
            </a:r>
            <a:endParaRPr sz="1100"/>
          </a:p>
          <a:p>
            <a:pPr indent="-88900" lvl="0" marL="203200" rtl="0" algn="l">
              <a:spcBef>
                <a:spcPts val="400"/>
              </a:spcBef>
              <a:spcAft>
                <a:spcPts val="0"/>
              </a:spcAft>
              <a:buSzPts val="1900"/>
              <a:buNone/>
            </a:pPr>
            <a:r>
              <a:t/>
            </a:r>
            <a:endParaRPr sz="1100"/>
          </a:p>
          <a:p>
            <a:pPr indent="-88900" lvl="0" marL="203200" rtl="0" algn="l">
              <a:spcBef>
                <a:spcPts val="400"/>
              </a:spcBef>
              <a:spcAft>
                <a:spcPts val="0"/>
              </a:spcAft>
              <a:buSzPts val="1900"/>
              <a:buNone/>
            </a:pPr>
            <a:r>
              <a:t/>
            </a:r>
            <a:endParaRPr sz="1100"/>
          </a:p>
        </p:txBody>
      </p:sp>
      <p:sp>
        <p:nvSpPr>
          <p:cNvPr id="246" name="Google Shape;246;p33"/>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fontScale="90000"/>
          </a:bodyPr>
          <a:lstStyle/>
          <a:p>
            <a:pPr indent="0" lvl="0" marL="0" rtl="0" algn="l">
              <a:spcBef>
                <a:spcPts val="0"/>
              </a:spcBef>
              <a:spcAft>
                <a:spcPts val="0"/>
              </a:spcAft>
              <a:buClr>
                <a:schemeClr val="dk2"/>
              </a:buClr>
              <a:buSzPct val="180952"/>
              <a:buFont typeface="Century Gothic"/>
              <a:buNone/>
            </a:pPr>
            <a:r>
              <a:rPr lang="en" sz="2100"/>
              <a:t>Crime Prevention Through Environmental Design (CPTED) </a:t>
            </a:r>
            <a:r>
              <a:rPr lang="en" sz="2100"/>
              <a:t>- Police CFS</a:t>
            </a:r>
            <a:endParaRPr sz="2100"/>
          </a:p>
        </p:txBody>
      </p:sp>
      <p:sp>
        <p:nvSpPr>
          <p:cNvPr id="247" name="Google Shape;247;p33"/>
          <p:cNvSpPr txBox="1"/>
          <p:nvPr/>
        </p:nvSpPr>
        <p:spPr>
          <a:xfrm>
            <a:off x="111525" y="3888100"/>
            <a:ext cx="5130000" cy="1255500"/>
          </a:xfrm>
          <a:prstGeom prst="rect">
            <a:avLst/>
          </a:prstGeom>
          <a:noFill/>
          <a:ln>
            <a:noFill/>
          </a:ln>
        </p:spPr>
        <p:txBody>
          <a:bodyPr anchorCtr="0" anchor="t" bIns="34275" lIns="68575" spcFirstLastPara="1" rIns="68575" wrap="square" tIns="34275">
            <a:normAutofit fontScale="25000"/>
          </a:bodyPr>
          <a:lstStyle/>
          <a:p>
            <a:pPr indent="0" lvl="0" marL="0" marR="0" rtl="0" algn="l">
              <a:spcBef>
                <a:spcPts val="400"/>
              </a:spcBef>
              <a:spcAft>
                <a:spcPts val="0"/>
              </a:spcAft>
              <a:buNone/>
            </a:pPr>
            <a:r>
              <a:rPr i="1" lang="en" sz="6300">
                <a:latin typeface="Palatino Linotype"/>
                <a:ea typeface="Palatino Linotype"/>
                <a:cs typeface="Palatino Linotype"/>
                <a:sym typeface="Palatino Linotype"/>
              </a:rPr>
              <a:t>Shoreline Urban Renewal District CPTED Assessment, performed by Boise Police Department on October 15, 2020</a:t>
            </a:r>
            <a:endParaRPr i="1" sz="6300">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
        <p:nvSpPr>
          <p:cNvPr id="248" name="Google Shape;248;p33"/>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pic>
        <p:nvPicPr>
          <p:cNvPr id="249" name="Google Shape;249;p33"/>
          <p:cNvPicPr preferRelativeResize="0"/>
          <p:nvPr/>
        </p:nvPicPr>
        <p:blipFill rotWithShape="1">
          <a:blip r:embed="rId3">
            <a:alphaModFix/>
          </a:blip>
          <a:srcRect b="0" l="0" r="50064" t="0"/>
          <a:stretch/>
        </p:blipFill>
        <p:spPr>
          <a:xfrm>
            <a:off x="267325" y="1132425"/>
            <a:ext cx="3605851" cy="2793801"/>
          </a:xfrm>
          <a:prstGeom prst="rect">
            <a:avLst/>
          </a:prstGeom>
          <a:noFill/>
          <a:ln>
            <a:noFill/>
          </a:ln>
        </p:spPr>
      </p:pic>
      <p:sp>
        <p:nvSpPr>
          <p:cNvPr id="250" name="Google Shape;250;p33"/>
          <p:cNvSpPr txBox="1"/>
          <p:nvPr>
            <p:ph idx="1" type="body"/>
          </p:nvPr>
        </p:nvSpPr>
        <p:spPr>
          <a:xfrm>
            <a:off x="3998675" y="1332900"/>
            <a:ext cx="4688100" cy="3123900"/>
          </a:xfrm>
          <a:prstGeom prst="rect">
            <a:avLst/>
          </a:prstGeom>
          <a:noFill/>
          <a:ln>
            <a:noFill/>
          </a:ln>
        </p:spPr>
        <p:txBody>
          <a:bodyPr anchorCtr="0" anchor="t" bIns="34275" lIns="68575" spcFirstLastPara="1" rIns="68575" wrap="square" tIns="34275">
            <a:normAutofit/>
          </a:bodyPr>
          <a:lstStyle/>
          <a:p>
            <a:pPr indent="-336550" lvl="0" marL="457200" rtl="0" algn="l">
              <a:lnSpc>
                <a:spcPct val="80000"/>
              </a:lnSpc>
              <a:spcBef>
                <a:spcPts val="0"/>
              </a:spcBef>
              <a:spcAft>
                <a:spcPts val="0"/>
              </a:spcAft>
              <a:buSzPts val="1700"/>
              <a:buChar char="●"/>
            </a:pPr>
            <a:r>
              <a:rPr lang="en" sz="1700"/>
              <a:t>Providing complimentary data from BPD as a trusted source</a:t>
            </a:r>
            <a:endParaRPr sz="1700"/>
          </a:p>
          <a:p>
            <a:pPr indent="0" lvl="0" marL="457200" rtl="0" algn="l">
              <a:lnSpc>
                <a:spcPct val="80000"/>
              </a:lnSpc>
              <a:spcBef>
                <a:spcPts val="0"/>
              </a:spcBef>
              <a:spcAft>
                <a:spcPts val="0"/>
              </a:spcAft>
              <a:buNone/>
            </a:pPr>
            <a:r>
              <a:t/>
            </a:r>
            <a:endParaRPr sz="1700"/>
          </a:p>
          <a:p>
            <a:pPr indent="-336550" lvl="0" marL="457200" rtl="0" algn="l">
              <a:lnSpc>
                <a:spcPct val="80000"/>
              </a:lnSpc>
              <a:spcBef>
                <a:spcPts val="400"/>
              </a:spcBef>
              <a:spcAft>
                <a:spcPts val="0"/>
              </a:spcAft>
              <a:buSzPts val="1700"/>
              <a:buChar char="●"/>
            </a:pPr>
            <a:r>
              <a:rPr lang="en" sz="1700"/>
              <a:t>Shown here - top 10 call types within Shoreline District, with number of calls per year</a:t>
            </a:r>
            <a:endParaRPr sz="1700"/>
          </a:p>
          <a:p>
            <a:pPr indent="0" lvl="0" marL="457200" rtl="0" algn="l">
              <a:lnSpc>
                <a:spcPct val="80000"/>
              </a:lnSpc>
              <a:spcBef>
                <a:spcPts val="400"/>
              </a:spcBef>
              <a:spcAft>
                <a:spcPts val="0"/>
              </a:spcAft>
              <a:buNone/>
            </a:pPr>
            <a:r>
              <a:t/>
            </a:r>
            <a:endParaRPr sz="1700"/>
          </a:p>
          <a:p>
            <a:pPr indent="-336550" lvl="0" marL="457200" rtl="0" algn="l">
              <a:lnSpc>
                <a:spcPct val="80000"/>
              </a:lnSpc>
              <a:spcBef>
                <a:spcPts val="400"/>
              </a:spcBef>
              <a:spcAft>
                <a:spcPts val="0"/>
              </a:spcAft>
              <a:buSzPts val="1700"/>
              <a:buChar char="●"/>
            </a:pPr>
            <a:r>
              <a:rPr lang="en" sz="1700"/>
              <a:t>“The high calls unique to the assessment area are trespassing, illegal camping, liquor violation, illegal parking, and check for sleeper.”</a:t>
            </a:r>
            <a:endParaRPr sz="1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fontScale="90000"/>
          </a:bodyPr>
          <a:lstStyle/>
          <a:p>
            <a:pPr indent="0" lvl="0" marL="0" rtl="0" algn="l">
              <a:spcBef>
                <a:spcPts val="0"/>
              </a:spcBef>
              <a:spcAft>
                <a:spcPts val="0"/>
              </a:spcAft>
              <a:buClr>
                <a:schemeClr val="dk2"/>
              </a:buClr>
              <a:buSzPct val="180952"/>
              <a:buFont typeface="Century Gothic"/>
              <a:buNone/>
            </a:pPr>
            <a:r>
              <a:rPr lang="en" sz="2100"/>
              <a:t>Crime Prevention Through Environmental Design (CPTED) - Police CFS</a:t>
            </a:r>
            <a:endParaRPr sz="2000"/>
          </a:p>
        </p:txBody>
      </p:sp>
      <p:pic>
        <p:nvPicPr>
          <p:cNvPr id="256" name="Google Shape;256;p34"/>
          <p:cNvPicPr preferRelativeResize="0"/>
          <p:nvPr/>
        </p:nvPicPr>
        <p:blipFill>
          <a:blip r:embed="rId3">
            <a:alphaModFix/>
          </a:blip>
          <a:stretch>
            <a:fillRect/>
          </a:stretch>
        </p:blipFill>
        <p:spPr>
          <a:xfrm>
            <a:off x="112050" y="1067775"/>
            <a:ext cx="4985050" cy="1207900"/>
          </a:xfrm>
          <a:prstGeom prst="rect">
            <a:avLst/>
          </a:prstGeom>
          <a:noFill/>
          <a:ln>
            <a:noFill/>
          </a:ln>
        </p:spPr>
      </p:pic>
      <p:pic>
        <p:nvPicPr>
          <p:cNvPr id="257" name="Google Shape;257;p34"/>
          <p:cNvPicPr preferRelativeResize="0"/>
          <p:nvPr/>
        </p:nvPicPr>
        <p:blipFill rotWithShape="1">
          <a:blip r:embed="rId4">
            <a:alphaModFix/>
          </a:blip>
          <a:srcRect b="42847" l="0" r="0" t="0"/>
          <a:stretch/>
        </p:blipFill>
        <p:spPr>
          <a:xfrm>
            <a:off x="112050" y="2275670"/>
            <a:ext cx="4985049" cy="2669507"/>
          </a:xfrm>
          <a:prstGeom prst="rect">
            <a:avLst/>
          </a:prstGeom>
          <a:noFill/>
          <a:ln>
            <a:noFill/>
          </a:ln>
        </p:spPr>
      </p:pic>
      <p:pic>
        <p:nvPicPr>
          <p:cNvPr id="258" name="Google Shape;258;p34"/>
          <p:cNvPicPr preferRelativeResize="0"/>
          <p:nvPr/>
        </p:nvPicPr>
        <p:blipFill rotWithShape="1">
          <a:blip r:embed="rId4">
            <a:alphaModFix/>
          </a:blip>
          <a:srcRect b="0" l="23361" r="24690" t="59342"/>
          <a:stretch/>
        </p:blipFill>
        <p:spPr>
          <a:xfrm>
            <a:off x="5326475" y="3005780"/>
            <a:ext cx="2754574" cy="2020000"/>
          </a:xfrm>
          <a:prstGeom prst="rect">
            <a:avLst/>
          </a:prstGeom>
          <a:noFill/>
          <a:ln>
            <a:noFill/>
          </a:ln>
        </p:spPr>
      </p:pic>
      <p:sp>
        <p:nvSpPr>
          <p:cNvPr id="259" name="Google Shape;259;p34"/>
          <p:cNvSpPr txBox="1"/>
          <p:nvPr>
            <p:ph idx="1" type="body"/>
          </p:nvPr>
        </p:nvSpPr>
        <p:spPr>
          <a:xfrm>
            <a:off x="5067300" y="1117075"/>
            <a:ext cx="3775200" cy="1921800"/>
          </a:xfrm>
          <a:prstGeom prst="rect">
            <a:avLst/>
          </a:prstGeom>
          <a:noFill/>
          <a:ln>
            <a:noFill/>
          </a:ln>
        </p:spPr>
        <p:txBody>
          <a:bodyPr anchorCtr="0" anchor="t" bIns="34275" lIns="68575" spcFirstLastPara="1" rIns="68575" wrap="square" tIns="34275">
            <a:normAutofit lnSpcReduction="20000"/>
          </a:bodyPr>
          <a:lstStyle/>
          <a:p>
            <a:pPr indent="-342900" lvl="0" marL="457200" rtl="0" algn="l">
              <a:spcBef>
                <a:spcPts val="400"/>
              </a:spcBef>
              <a:spcAft>
                <a:spcPts val="0"/>
              </a:spcAft>
              <a:buSzPts val="1800"/>
              <a:buChar char="●"/>
            </a:pPr>
            <a:r>
              <a:rPr lang="en" sz="1800"/>
              <a:t>These charts show top repeat call locations within the assessment area.</a:t>
            </a:r>
            <a:endParaRPr sz="1800"/>
          </a:p>
          <a:p>
            <a:pPr indent="-342900" lvl="0" marL="457200" rtl="0" algn="l">
              <a:spcBef>
                <a:spcPts val="0"/>
              </a:spcBef>
              <a:spcAft>
                <a:spcPts val="0"/>
              </a:spcAft>
              <a:buSzPts val="1800"/>
              <a:buChar char="●"/>
            </a:pPr>
            <a:r>
              <a:rPr lang="en" sz="1800"/>
              <a:t>“Interfaith Sanctuary and Corpus Christi are consistently in the (top) ten addresses for CFS in Boise each year.”</a:t>
            </a:r>
            <a:endParaRPr sz="1800"/>
          </a:p>
          <a:p>
            <a:pPr indent="-342900" lvl="0" marL="457200" rtl="0" algn="l">
              <a:spcBef>
                <a:spcPts val="0"/>
              </a:spcBef>
              <a:spcAft>
                <a:spcPts val="0"/>
              </a:spcAft>
              <a:buSzPts val="1800"/>
              <a:buChar char="●"/>
            </a:pPr>
            <a:r>
              <a:rPr lang="en" sz="1800"/>
              <a:t>Typically receive ~1 call/day</a:t>
            </a:r>
            <a:endParaRPr sz="1800"/>
          </a:p>
        </p:txBody>
      </p:sp>
      <p:sp>
        <p:nvSpPr>
          <p:cNvPr id="260" name="Google Shape;260;p34"/>
          <p:cNvSpPr/>
          <p:nvPr/>
        </p:nvSpPr>
        <p:spPr>
          <a:xfrm>
            <a:off x="184825" y="1362875"/>
            <a:ext cx="24075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4"/>
          <p:cNvSpPr/>
          <p:nvPr/>
        </p:nvSpPr>
        <p:spPr>
          <a:xfrm>
            <a:off x="2702125" y="1362875"/>
            <a:ext cx="22977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5445050" y="3491205"/>
            <a:ext cx="25197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184825" y="3610875"/>
            <a:ext cx="24075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2702275" y="3610875"/>
            <a:ext cx="22977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5"/>
          <p:cNvSpPr txBox="1"/>
          <p:nvPr>
            <p:ph idx="1" type="body"/>
          </p:nvPr>
        </p:nvSpPr>
        <p:spPr>
          <a:xfrm>
            <a:off x="531900" y="1193350"/>
            <a:ext cx="8260500" cy="3749100"/>
          </a:xfrm>
          <a:prstGeom prst="rect">
            <a:avLst/>
          </a:prstGeom>
          <a:noFill/>
          <a:ln>
            <a:noFill/>
          </a:ln>
        </p:spPr>
        <p:txBody>
          <a:bodyPr anchorCtr="0" anchor="t" bIns="34275" lIns="68575" spcFirstLastPara="1" rIns="68575" wrap="square" tIns="34275">
            <a:normAutofit/>
          </a:bodyPr>
          <a:lstStyle/>
          <a:p>
            <a:pPr indent="-342900" lvl="0" marL="457200" rtl="0" algn="l">
              <a:spcBef>
                <a:spcPts val="400"/>
              </a:spcBef>
              <a:spcAft>
                <a:spcPts val="0"/>
              </a:spcAft>
              <a:buSzPts val="1800"/>
              <a:buChar char="●"/>
            </a:pPr>
            <a:r>
              <a:rPr lang="en" sz="1800"/>
              <a:t>We understand City of Boise has allocated budget to reopen the Willow Lane substation.</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Police call for service is a </a:t>
            </a:r>
            <a:r>
              <a:rPr i="1" lang="en" sz="1800"/>
              <a:t>reactive</a:t>
            </a:r>
            <a:r>
              <a:rPr lang="en" sz="1800"/>
              <a:t> response to a problem; we would prefer </a:t>
            </a:r>
            <a:r>
              <a:rPr i="1" lang="en" sz="1800"/>
              <a:t>proactive</a:t>
            </a:r>
            <a:r>
              <a:rPr lang="en" sz="1800"/>
              <a:t> solutions to prevent, rather than respond to, incidents.</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Could additional emergency response</a:t>
            </a:r>
            <a:r>
              <a:rPr lang="en" sz="1800"/>
              <a:t> </a:t>
            </a:r>
            <a:r>
              <a:rPr lang="en" sz="1800"/>
              <a:t>presence </a:t>
            </a:r>
            <a:r>
              <a:rPr lang="en" sz="1800"/>
              <a:t>create its own community problems </a:t>
            </a:r>
            <a:endParaRPr sz="1800"/>
          </a:p>
          <a:p>
            <a:pPr indent="-342900" lvl="1" marL="914400" rtl="0" algn="l">
              <a:spcBef>
                <a:spcPts val="0"/>
              </a:spcBef>
              <a:spcAft>
                <a:spcPts val="0"/>
              </a:spcAft>
              <a:buSzPts val="1800"/>
              <a:buChar char="○"/>
            </a:pPr>
            <a:r>
              <a:rPr lang="en"/>
              <a:t>Noise Pollution</a:t>
            </a:r>
            <a:endParaRPr sz="1800"/>
          </a:p>
          <a:p>
            <a:pPr indent="-342900" lvl="1" marL="914400" rtl="0" algn="l">
              <a:spcBef>
                <a:spcPts val="0"/>
              </a:spcBef>
              <a:spcAft>
                <a:spcPts val="0"/>
              </a:spcAft>
              <a:buSzPts val="1800"/>
              <a:buChar char="○"/>
            </a:pPr>
            <a:r>
              <a:rPr lang="en"/>
              <a:t>Increased Emergency Traffic	</a:t>
            </a:r>
            <a:endParaRPr/>
          </a:p>
          <a:p>
            <a:pPr indent="0" lvl="0" marL="914400" rtl="0" algn="l">
              <a:spcBef>
                <a:spcPts val="400"/>
              </a:spcBef>
              <a:spcAft>
                <a:spcPts val="0"/>
              </a:spcAft>
              <a:buNone/>
            </a:pPr>
            <a:r>
              <a:t/>
            </a:r>
            <a:endParaRPr/>
          </a:p>
          <a:p>
            <a:pPr indent="0" lvl="0" marL="457200" rtl="0" algn="l">
              <a:spcBef>
                <a:spcPts val="400"/>
              </a:spcBef>
              <a:spcAft>
                <a:spcPts val="0"/>
              </a:spcAft>
              <a:buNone/>
            </a:pPr>
            <a:r>
              <a:t/>
            </a:r>
            <a:endParaRPr sz="1800"/>
          </a:p>
        </p:txBody>
      </p:sp>
      <p:sp>
        <p:nvSpPr>
          <p:cNvPr id="270" name="Google Shape;270;p35"/>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Reflections on Emergency Calls for Service</a:t>
            </a:r>
            <a:endParaRPr sz="2100"/>
          </a:p>
        </p:txBody>
      </p:sp>
      <p:sp>
        <p:nvSpPr>
          <p:cNvPr id="271" name="Google Shape;271;p35"/>
          <p:cNvSpPr txBox="1"/>
          <p:nvPr/>
        </p:nvSpPr>
        <p:spPr>
          <a:xfrm>
            <a:off x="452800" y="4576579"/>
            <a:ext cx="8260500" cy="589500"/>
          </a:xfrm>
          <a:prstGeom prst="rect">
            <a:avLst/>
          </a:prstGeom>
          <a:noFill/>
          <a:ln>
            <a:noFill/>
          </a:ln>
        </p:spPr>
        <p:txBody>
          <a:bodyPr anchorCtr="0" anchor="t" bIns="34275" lIns="68575" spcFirstLastPara="1" rIns="68575" wrap="square" tIns="34275">
            <a:normAutofit fontScale="250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6"/>
          <p:cNvSpPr txBox="1"/>
          <p:nvPr>
            <p:ph idx="1" type="body"/>
          </p:nvPr>
        </p:nvSpPr>
        <p:spPr>
          <a:xfrm>
            <a:off x="3965925" y="1492200"/>
            <a:ext cx="3411000" cy="3291900"/>
          </a:xfrm>
          <a:prstGeom prst="rect">
            <a:avLst/>
          </a:prstGeom>
          <a:noFill/>
          <a:ln>
            <a:noFill/>
          </a:ln>
        </p:spPr>
        <p:txBody>
          <a:bodyPr anchorCtr="0" anchor="t" bIns="34275" lIns="68575" spcFirstLastPara="1" rIns="68575" wrap="square" tIns="34275">
            <a:normAutofit/>
          </a:bodyPr>
          <a:lstStyle/>
          <a:p>
            <a:pPr indent="-88900" lvl="0" marL="203200" rtl="0" algn="l">
              <a:spcBef>
                <a:spcPts val="400"/>
              </a:spcBef>
              <a:spcAft>
                <a:spcPts val="0"/>
              </a:spcAft>
              <a:buSzPts val="1900"/>
              <a:buNone/>
            </a:pPr>
            <a:r>
              <a:rPr lang="en" sz="1100"/>
              <a:t>-</a:t>
            </a:r>
            <a:endParaRPr sz="1100"/>
          </a:p>
          <a:p>
            <a:pPr indent="-88900" lvl="0" marL="203200" rtl="0" algn="l">
              <a:spcBef>
                <a:spcPts val="400"/>
              </a:spcBef>
              <a:spcAft>
                <a:spcPts val="0"/>
              </a:spcAft>
              <a:buSzPts val="1900"/>
              <a:buNone/>
            </a:pPr>
            <a:r>
              <a:t/>
            </a:r>
            <a:endParaRPr sz="1100"/>
          </a:p>
          <a:p>
            <a:pPr indent="-88900" lvl="0" marL="203200" rtl="0" algn="l">
              <a:spcBef>
                <a:spcPts val="400"/>
              </a:spcBef>
              <a:spcAft>
                <a:spcPts val="0"/>
              </a:spcAft>
              <a:buSzPts val="1900"/>
              <a:buNone/>
            </a:pPr>
            <a:r>
              <a:t/>
            </a:r>
            <a:endParaRPr sz="1100"/>
          </a:p>
        </p:txBody>
      </p:sp>
      <p:sp>
        <p:nvSpPr>
          <p:cNvPr id="277" name="Google Shape;277;p36"/>
          <p:cNvSpPr txBox="1"/>
          <p:nvPr>
            <p:ph type="title"/>
          </p:nvPr>
        </p:nvSpPr>
        <p:spPr>
          <a:xfrm>
            <a:off x="457200" y="528075"/>
            <a:ext cx="8432400" cy="539700"/>
          </a:xfrm>
          <a:prstGeom prst="rect">
            <a:avLst/>
          </a:prstGeom>
          <a:noFill/>
          <a:ln>
            <a:noFill/>
          </a:ln>
        </p:spPr>
        <p:txBody>
          <a:bodyPr anchorCtr="0" anchor="b" bIns="0" lIns="0" spcFirstLastPara="1" rIns="0" wrap="square" tIns="34275">
            <a:normAutofit fontScale="90000"/>
          </a:bodyPr>
          <a:lstStyle/>
          <a:p>
            <a:pPr indent="0" lvl="0" marL="0" rtl="0" algn="l">
              <a:spcBef>
                <a:spcPts val="0"/>
              </a:spcBef>
              <a:spcAft>
                <a:spcPts val="0"/>
              </a:spcAft>
              <a:buClr>
                <a:schemeClr val="dk2"/>
              </a:buClr>
              <a:buSzPct val="180952"/>
              <a:buFont typeface="Century Gothic"/>
              <a:buNone/>
            </a:pPr>
            <a:r>
              <a:rPr lang="en" sz="2100"/>
              <a:t>Crime Prevention Through Environmental Design (CPTED) - Fire/EMS CFS</a:t>
            </a:r>
            <a:endParaRPr sz="2100"/>
          </a:p>
        </p:txBody>
      </p:sp>
      <p:sp>
        <p:nvSpPr>
          <p:cNvPr id="278" name="Google Shape;278;p36"/>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pic>
        <p:nvPicPr>
          <p:cNvPr id="279" name="Google Shape;279;p36"/>
          <p:cNvPicPr preferRelativeResize="0"/>
          <p:nvPr/>
        </p:nvPicPr>
        <p:blipFill rotWithShape="1">
          <a:blip r:embed="rId3">
            <a:alphaModFix/>
          </a:blip>
          <a:srcRect b="0" l="1458" r="0" t="0"/>
          <a:stretch/>
        </p:blipFill>
        <p:spPr>
          <a:xfrm>
            <a:off x="424350" y="1154425"/>
            <a:ext cx="4493676" cy="1427151"/>
          </a:xfrm>
          <a:prstGeom prst="rect">
            <a:avLst/>
          </a:prstGeom>
          <a:noFill/>
          <a:ln>
            <a:noFill/>
          </a:ln>
        </p:spPr>
      </p:pic>
      <p:pic>
        <p:nvPicPr>
          <p:cNvPr id="280" name="Google Shape;280;p36"/>
          <p:cNvPicPr preferRelativeResize="0"/>
          <p:nvPr/>
        </p:nvPicPr>
        <p:blipFill>
          <a:blip r:embed="rId4">
            <a:alphaModFix/>
          </a:blip>
          <a:stretch>
            <a:fillRect/>
          </a:stretch>
        </p:blipFill>
        <p:spPr>
          <a:xfrm>
            <a:off x="386250" y="2571741"/>
            <a:ext cx="4493675" cy="2475285"/>
          </a:xfrm>
          <a:prstGeom prst="rect">
            <a:avLst/>
          </a:prstGeom>
          <a:noFill/>
          <a:ln>
            <a:noFill/>
          </a:ln>
        </p:spPr>
      </p:pic>
      <p:sp>
        <p:nvSpPr>
          <p:cNvPr id="281" name="Google Shape;281;p36"/>
          <p:cNvSpPr txBox="1"/>
          <p:nvPr>
            <p:ph idx="1" type="body"/>
          </p:nvPr>
        </p:nvSpPr>
        <p:spPr>
          <a:xfrm>
            <a:off x="4820475" y="1154425"/>
            <a:ext cx="3866400" cy="3855300"/>
          </a:xfrm>
          <a:prstGeom prst="rect">
            <a:avLst/>
          </a:prstGeom>
          <a:noFill/>
          <a:ln>
            <a:noFill/>
          </a:ln>
        </p:spPr>
        <p:txBody>
          <a:bodyPr anchorCtr="0" anchor="t" bIns="34275" lIns="68575" spcFirstLastPara="1" rIns="68575" wrap="square" tIns="34275">
            <a:normAutofit lnSpcReduction="10000"/>
          </a:bodyPr>
          <a:lstStyle/>
          <a:p>
            <a:pPr indent="-342900" lvl="0" marL="457200" rtl="0" algn="l">
              <a:spcBef>
                <a:spcPts val="400"/>
              </a:spcBef>
              <a:spcAft>
                <a:spcPts val="0"/>
              </a:spcAft>
              <a:buSzPts val="1800"/>
              <a:buChar char="●"/>
            </a:pPr>
            <a:r>
              <a:rPr lang="en" sz="1800"/>
              <a:t>These charts show top repeat Fire/EMS call locations within the assessment area.</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Interfaith Sanctuary had the highest repeat calls each year (143 - 176 per year, 2017 - 2020)</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This equates to around 3 calls </a:t>
            </a:r>
            <a:r>
              <a:rPr i="1" lang="en" sz="1800"/>
              <a:t>per week</a:t>
            </a:r>
            <a:r>
              <a:rPr lang="en" sz="1800"/>
              <a:t>.</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By contrast, the State St location averaged 4 calls </a:t>
            </a:r>
            <a:r>
              <a:rPr i="1" lang="en" sz="1800"/>
              <a:t>per year</a:t>
            </a:r>
            <a:r>
              <a:rPr lang="en" sz="1800"/>
              <a:t>.</a:t>
            </a:r>
            <a:endParaRPr sz="1800"/>
          </a:p>
        </p:txBody>
      </p:sp>
      <p:sp>
        <p:nvSpPr>
          <p:cNvPr id="282" name="Google Shape;282;p36"/>
          <p:cNvSpPr/>
          <p:nvPr/>
        </p:nvSpPr>
        <p:spPr>
          <a:xfrm>
            <a:off x="415625" y="1455550"/>
            <a:ext cx="21912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6"/>
          <p:cNvSpPr/>
          <p:nvPr/>
        </p:nvSpPr>
        <p:spPr>
          <a:xfrm>
            <a:off x="2714975" y="1473850"/>
            <a:ext cx="21054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p:nvPr/>
        </p:nvSpPr>
        <p:spPr>
          <a:xfrm>
            <a:off x="457200" y="3512725"/>
            <a:ext cx="21495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6"/>
          <p:cNvSpPr/>
          <p:nvPr/>
        </p:nvSpPr>
        <p:spPr>
          <a:xfrm>
            <a:off x="2714975" y="3512725"/>
            <a:ext cx="2105400" cy="150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idx="1" type="body"/>
          </p:nvPr>
        </p:nvSpPr>
        <p:spPr>
          <a:xfrm>
            <a:off x="457200" y="1151900"/>
            <a:ext cx="8080200" cy="3891600"/>
          </a:xfrm>
          <a:prstGeom prst="rect">
            <a:avLst/>
          </a:prstGeom>
          <a:noFill/>
          <a:ln>
            <a:noFill/>
          </a:ln>
        </p:spPr>
        <p:txBody>
          <a:bodyPr anchorCtr="0" anchor="t" bIns="34275" lIns="68575" spcFirstLastPara="1" rIns="68575" wrap="square" tIns="34275">
            <a:noAutofit/>
          </a:bodyPr>
          <a:lstStyle/>
          <a:p>
            <a:pPr indent="-342900" lvl="0" marL="457200" rtl="0" algn="l">
              <a:lnSpc>
                <a:spcPct val="80000"/>
              </a:lnSpc>
              <a:spcBef>
                <a:spcPts val="400"/>
              </a:spcBef>
              <a:spcAft>
                <a:spcPts val="0"/>
              </a:spcAft>
              <a:buSzPts val="1800"/>
              <a:buChar char="●"/>
            </a:pPr>
            <a:r>
              <a:rPr lang="en" sz="1800"/>
              <a:t>Fire/EMS </a:t>
            </a:r>
            <a:endParaRPr sz="1800"/>
          </a:p>
          <a:p>
            <a:pPr indent="-342900" lvl="1" marL="914400" rtl="0" algn="l">
              <a:lnSpc>
                <a:spcPct val="80000"/>
              </a:lnSpc>
              <a:spcBef>
                <a:spcPts val="0"/>
              </a:spcBef>
              <a:spcAft>
                <a:spcPts val="0"/>
              </a:spcAft>
              <a:buSzPts val="1800"/>
              <a:buChar char="○"/>
            </a:pPr>
            <a:r>
              <a:rPr lang="en"/>
              <a:t>Fire Station 9 hosts one crew; no built in redundancy</a:t>
            </a:r>
            <a:endParaRPr/>
          </a:p>
          <a:p>
            <a:pPr indent="-342900" lvl="1" marL="914400" rtl="0" algn="l">
              <a:lnSpc>
                <a:spcPct val="80000"/>
              </a:lnSpc>
              <a:spcBef>
                <a:spcPts val="0"/>
              </a:spcBef>
              <a:spcAft>
                <a:spcPts val="0"/>
              </a:spcAft>
              <a:buSzPts val="1800"/>
              <a:buChar char="○"/>
            </a:pPr>
            <a:r>
              <a:rPr lang="en"/>
              <a:t>Station 9 does not meet 240 second response time criteria throughout </a:t>
            </a:r>
            <a:r>
              <a:rPr lang="en"/>
              <a:t>service area</a:t>
            </a:r>
            <a:endParaRPr/>
          </a:p>
          <a:p>
            <a:pPr indent="-342900" lvl="1" marL="914400" rtl="0" algn="l">
              <a:lnSpc>
                <a:spcPct val="80000"/>
              </a:lnSpc>
              <a:spcBef>
                <a:spcPts val="0"/>
              </a:spcBef>
              <a:spcAft>
                <a:spcPts val="0"/>
              </a:spcAft>
              <a:buSzPts val="1800"/>
              <a:buChar char="○"/>
            </a:pPr>
            <a:r>
              <a:rPr lang="en"/>
              <a:t>No EMS crew within 240 second response time criteria</a:t>
            </a:r>
            <a:endParaRPr/>
          </a:p>
          <a:p>
            <a:pPr indent="-342900" lvl="0" marL="457200" rtl="0" algn="l">
              <a:lnSpc>
                <a:spcPct val="80000"/>
              </a:lnSpc>
              <a:spcBef>
                <a:spcPts val="0"/>
              </a:spcBef>
              <a:spcAft>
                <a:spcPts val="0"/>
              </a:spcAft>
              <a:buSzPts val="1800"/>
              <a:buChar char="●"/>
            </a:pPr>
            <a:r>
              <a:rPr lang="en" sz="1800"/>
              <a:t>Library </a:t>
            </a:r>
            <a:endParaRPr sz="1800"/>
          </a:p>
          <a:p>
            <a:pPr indent="-342900" lvl="1" marL="914400" rtl="0" algn="l">
              <a:lnSpc>
                <a:spcPct val="80000"/>
              </a:lnSpc>
              <a:spcBef>
                <a:spcPts val="0"/>
              </a:spcBef>
              <a:spcAft>
                <a:spcPts val="0"/>
              </a:spcAft>
              <a:buSzPts val="1800"/>
              <a:buChar char="○"/>
            </a:pPr>
            <a:r>
              <a:rPr lang="en"/>
              <a:t>7,955 sq ft facility with 16 computer stations; high utilization</a:t>
            </a:r>
            <a:endParaRPr/>
          </a:p>
          <a:p>
            <a:pPr indent="-342900" lvl="0" marL="457200" rtl="0" algn="l">
              <a:lnSpc>
                <a:spcPct val="80000"/>
              </a:lnSpc>
              <a:spcBef>
                <a:spcPts val="0"/>
              </a:spcBef>
              <a:spcAft>
                <a:spcPts val="0"/>
              </a:spcAft>
              <a:buSzPts val="1800"/>
              <a:buChar char="●"/>
            </a:pPr>
            <a:r>
              <a:rPr lang="en" sz="1800"/>
              <a:t>Schools </a:t>
            </a:r>
            <a:endParaRPr sz="1800"/>
          </a:p>
          <a:p>
            <a:pPr indent="-342900" lvl="1" marL="914400" rtl="0" algn="l">
              <a:lnSpc>
                <a:spcPct val="80000"/>
              </a:lnSpc>
              <a:spcBef>
                <a:spcPts val="0"/>
              </a:spcBef>
              <a:spcAft>
                <a:spcPts val="0"/>
              </a:spcAft>
              <a:buSzPts val="1800"/>
              <a:buChar char="○"/>
            </a:pPr>
            <a:r>
              <a:rPr lang="en"/>
              <a:t>The McKinney-Vento Act provides homeless students the right to continue attending the school or origin or enroll in any public school that nonhomeless students who live in the same attendance area are eligible to attend, according to the student's best interest.</a:t>
            </a:r>
            <a:endParaRPr/>
          </a:p>
          <a:p>
            <a:pPr indent="-342900" lvl="0" marL="457200" rtl="0" algn="l">
              <a:lnSpc>
                <a:spcPct val="80000"/>
              </a:lnSpc>
              <a:spcBef>
                <a:spcPts val="0"/>
              </a:spcBef>
              <a:spcAft>
                <a:spcPts val="0"/>
              </a:spcAft>
              <a:buSzPts val="1800"/>
              <a:buChar char="●"/>
            </a:pPr>
            <a:r>
              <a:rPr lang="en" sz="1800"/>
              <a:t>BPD expects to reallocate resources to follow Interfaith, if outside the existing downtown station service area.</a:t>
            </a:r>
            <a:endParaRPr sz="1800"/>
          </a:p>
          <a:p>
            <a:pPr indent="-342900" lvl="1" marL="914400" rtl="0" algn="l">
              <a:lnSpc>
                <a:spcPct val="80000"/>
              </a:lnSpc>
              <a:spcBef>
                <a:spcPts val="0"/>
              </a:spcBef>
              <a:spcAft>
                <a:spcPts val="0"/>
              </a:spcAft>
              <a:buSzPts val="1800"/>
              <a:buChar char="○"/>
            </a:pPr>
            <a:r>
              <a:rPr lang="en"/>
              <a:t>H</a:t>
            </a:r>
            <a:r>
              <a:rPr lang="en"/>
              <a:t>ow does that interact with the department having insufficient staffing? (40-50 officers low)</a:t>
            </a:r>
            <a:endParaRPr/>
          </a:p>
        </p:txBody>
      </p:sp>
      <p:sp>
        <p:nvSpPr>
          <p:cNvPr id="291" name="Google Shape;291;p37"/>
          <p:cNvSpPr txBox="1"/>
          <p:nvPr>
            <p:ph type="title"/>
          </p:nvPr>
        </p:nvSpPr>
        <p:spPr>
          <a:xfrm>
            <a:off x="457200" y="510896"/>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Pubic Services - is there enough capacity?</a:t>
            </a:r>
            <a:endParaRPr sz="2100"/>
          </a:p>
        </p:txBody>
      </p:sp>
      <p:sp>
        <p:nvSpPr>
          <p:cNvPr id="292" name="Google Shape;292;p37"/>
          <p:cNvSpPr txBox="1"/>
          <p:nvPr/>
        </p:nvSpPr>
        <p:spPr>
          <a:xfrm>
            <a:off x="452796" y="3996659"/>
            <a:ext cx="8260500" cy="1169400"/>
          </a:xfrm>
          <a:prstGeom prst="rect">
            <a:avLst/>
          </a:prstGeom>
          <a:noFill/>
          <a:ln>
            <a:noFill/>
          </a:ln>
        </p:spPr>
        <p:txBody>
          <a:bodyPr anchorCtr="0" anchor="t" bIns="34275" lIns="68575" spcFirstLastPara="1" rIns="68575" wrap="square" tIns="34275">
            <a:normAutofit fontScale="625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8"/>
          <p:cNvSpPr txBox="1"/>
          <p:nvPr>
            <p:ph idx="1" type="body"/>
          </p:nvPr>
        </p:nvSpPr>
        <p:spPr>
          <a:xfrm>
            <a:off x="314325" y="1121175"/>
            <a:ext cx="5745000" cy="3784200"/>
          </a:xfrm>
          <a:prstGeom prst="rect">
            <a:avLst/>
          </a:prstGeom>
          <a:noFill/>
          <a:ln>
            <a:noFill/>
          </a:ln>
        </p:spPr>
        <p:txBody>
          <a:bodyPr anchorCtr="0" anchor="t" bIns="34275" lIns="68575" spcFirstLastPara="1" rIns="68575" wrap="square" tIns="34275">
            <a:noAutofit/>
          </a:bodyPr>
          <a:lstStyle/>
          <a:p>
            <a:pPr indent="-309880" lvl="0" marL="457200" rtl="0" algn="l">
              <a:lnSpc>
                <a:spcPct val="80000"/>
              </a:lnSpc>
              <a:spcBef>
                <a:spcPts val="400"/>
              </a:spcBef>
              <a:spcAft>
                <a:spcPts val="0"/>
              </a:spcAft>
              <a:buSzPts val="1280"/>
              <a:buChar char="●"/>
            </a:pPr>
            <a:r>
              <a:rPr lang="en" sz="1280"/>
              <a:t>Littering: Cooper Court, weekly clean-up required</a:t>
            </a:r>
            <a:endParaRPr sz="1280"/>
          </a:p>
          <a:p>
            <a:pPr indent="0" lvl="0" marL="457200" rtl="0" algn="l">
              <a:lnSpc>
                <a:spcPct val="80000"/>
              </a:lnSpc>
              <a:spcBef>
                <a:spcPts val="400"/>
              </a:spcBef>
              <a:spcAft>
                <a:spcPts val="0"/>
              </a:spcAft>
              <a:buSzPts val="770"/>
              <a:buNone/>
            </a:pPr>
            <a:r>
              <a:t/>
            </a:r>
            <a:endParaRPr sz="1280"/>
          </a:p>
          <a:p>
            <a:pPr indent="-309880" lvl="0" marL="457200" rtl="0" algn="l">
              <a:lnSpc>
                <a:spcPct val="80000"/>
              </a:lnSpc>
              <a:spcBef>
                <a:spcPts val="400"/>
              </a:spcBef>
              <a:spcAft>
                <a:spcPts val="0"/>
              </a:spcAft>
              <a:buSzPts val="1280"/>
              <a:buChar char="●"/>
            </a:pPr>
            <a:r>
              <a:rPr lang="en" sz="1280"/>
              <a:t>Violent Crime: Timmy Kinner, Allen Scott Hernandez</a:t>
            </a:r>
            <a:endParaRPr sz="1280"/>
          </a:p>
          <a:p>
            <a:pPr indent="0" lvl="0" marL="457200" rtl="0" algn="l">
              <a:lnSpc>
                <a:spcPct val="80000"/>
              </a:lnSpc>
              <a:spcBef>
                <a:spcPts val="400"/>
              </a:spcBef>
              <a:spcAft>
                <a:spcPts val="0"/>
              </a:spcAft>
              <a:buSzPts val="770"/>
              <a:buNone/>
            </a:pPr>
            <a:r>
              <a:t/>
            </a:r>
            <a:endParaRPr sz="1080"/>
          </a:p>
          <a:p>
            <a:pPr indent="-309265" lvl="0" marL="457200" rtl="0" algn="l">
              <a:lnSpc>
                <a:spcPct val="70000"/>
              </a:lnSpc>
              <a:spcBef>
                <a:spcPts val="500"/>
              </a:spcBef>
              <a:spcAft>
                <a:spcPts val="0"/>
              </a:spcAft>
              <a:buSzPts val="1270"/>
              <a:buChar char="●"/>
            </a:pPr>
            <a:r>
              <a:rPr i="1" lang="en" sz="1200">
                <a:latin typeface="Arial"/>
                <a:ea typeface="Arial"/>
                <a:cs typeface="Arial"/>
                <a:sym typeface="Arial"/>
              </a:rPr>
              <a:t>“There are some guests that are violent being dropped off by the police to the center. There was an incident last week, where someone returned to Alpha Munitions and threatened staff with a knife. The individual was not arrested. Bob regularly collects paraphernalia and weapons from around his property, as people are often leaving their weapons in spaces outside of the HRC or have weapons on their person in spaces that aren’t covered by total body searches” </a:t>
            </a:r>
            <a:endParaRPr i="1" sz="1200">
              <a:latin typeface="Arial"/>
              <a:ea typeface="Arial"/>
              <a:cs typeface="Arial"/>
              <a:sym typeface="Arial"/>
            </a:endParaRPr>
          </a:p>
          <a:p>
            <a:pPr indent="0" lvl="0" marL="457200" rtl="0" algn="l">
              <a:lnSpc>
                <a:spcPct val="70000"/>
              </a:lnSpc>
              <a:spcBef>
                <a:spcPts val="500"/>
              </a:spcBef>
              <a:spcAft>
                <a:spcPts val="0"/>
              </a:spcAft>
              <a:buSzPts val="770"/>
              <a:buNone/>
            </a:pPr>
            <a:r>
              <a:rPr i="1" lang="en" sz="1200">
                <a:latin typeface="Arial"/>
                <a:ea typeface="Arial"/>
                <a:cs typeface="Arial"/>
                <a:sym typeface="Arial"/>
              </a:rPr>
              <a:t>[6 mo SLC Shelter Report]</a:t>
            </a:r>
            <a:endParaRPr sz="1270"/>
          </a:p>
          <a:p>
            <a:pPr indent="0" lvl="0" marL="457200" rtl="0" algn="l">
              <a:lnSpc>
                <a:spcPct val="80000"/>
              </a:lnSpc>
              <a:spcBef>
                <a:spcPts val="400"/>
              </a:spcBef>
              <a:spcAft>
                <a:spcPts val="0"/>
              </a:spcAft>
              <a:buSzPts val="770"/>
              <a:buNone/>
            </a:pPr>
            <a:r>
              <a:t/>
            </a:r>
            <a:endParaRPr sz="1080"/>
          </a:p>
          <a:p>
            <a:pPr indent="-297180" lvl="0" marL="457200" rtl="0" algn="l">
              <a:lnSpc>
                <a:spcPct val="80000"/>
              </a:lnSpc>
              <a:spcBef>
                <a:spcPts val="400"/>
              </a:spcBef>
              <a:spcAft>
                <a:spcPts val="0"/>
              </a:spcAft>
              <a:buSzPts val="1080"/>
              <a:buChar char="●"/>
            </a:pPr>
            <a:r>
              <a:rPr lang="en" sz="1080"/>
              <a:t>Missoula, Montana, “the Pov” -  Adjacent to </a:t>
            </a:r>
            <a:r>
              <a:rPr lang="en" sz="1080"/>
              <a:t>Residential</a:t>
            </a:r>
            <a:r>
              <a:rPr lang="en" sz="1080"/>
              <a:t> Neighborhood, cited as a successful example in this week’s readings:</a:t>
            </a:r>
            <a:endParaRPr sz="1080"/>
          </a:p>
          <a:p>
            <a:pPr indent="0" lvl="0" marL="457200" rtl="0" algn="l">
              <a:lnSpc>
                <a:spcPct val="95000"/>
              </a:lnSpc>
              <a:spcBef>
                <a:spcPts val="0"/>
              </a:spcBef>
              <a:spcAft>
                <a:spcPts val="0"/>
              </a:spcAft>
              <a:buSzPts val="770"/>
              <a:buNone/>
            </a:pPr>
            <a:r>
              <a:rPr i="1" lang="en" sz="1070">
                <a:solidFill>
                  <a:srgbClr val="686868"/>
                </a:solidFill>
                <a:latin typeface="Arial"/>
                <a:ea typeface="Arial"/>
                <a:cs typeface="Arial"/>
                <a:sym typeface="Arial"/>
              </a:rPr>
              <a:t>However, </a:t>
            </a:r>
            <a:r>
              <a:rPr b="1" i="1" lang="en" sz="1070" u="sng">
                <a:solidFill>
                  <a:srgbClr val="686868"/>
                </a:solidFill>
                <a:latin typeface="Arial"/>
                <a:ea typeface="Arial"/>
                <a:cs typeface="Arial"/>
                <a:sym typeface="Arial"/>
              </a:rPr>
              <a:t>no amount of good intentions or quality outreach can mitigate </a:t>
            </a:r>
            <a:r>
              <a:rPr i="1" lang="en" sz="1070">
                <a:solidFill>
                  <a:srgbClr val="686868"/>
                </a:solidFill>
                <a:latin typeface="Arial"/>
                <a:ea typeface="Arial"/>
                <a:cs typeface="Arial"/>
                <a:sym typeface="Arial"/>
              </a:rPr>
              <a:t>all of the adverse impacts that flow from the Pov.</a:t>
            </a:r>
            <a:endParaRPr i="1" sz="1070">
              <a:solidFill>
                <a:srgbClr val="686868"/>
              </a:solidFill>
              <a:latin typeface="Arial"/>
              <a:ea typeface="Arial"/>
              <a:cs typeface="Arial"/>
              <a:sym typeface="Arial"/>
            </a:endParaRPr>
          </a:p>
          <a:p>
            <a:pPr indent="0" lvl="0" marL="457200" rtl="0" algn="l">
              <a:lnSpc>
                <a:spcPct val="95000"/>
              </a:lnSpc>
              <a:spcBef>
                <a:spcPts val="0"/>
              </a:spcBef>
              <a:spcAft>
                <a:spcPts val="0"/>
              </a:spcAft>
              <a:buSzPts val="770"/>
              <a:buNone/>
            </a:pPr>
            <a:r>
              <a:rPr i="1" lang="en" sz="1070">
                <a:solidFill>
                  <a:srgbClr val="686868"/>
                </a:solidFill>
                <a:latin typeface="Arial"/>
                <a:ea typeface="Arial"/>
                <a:cs typeface="Arial"/>
                <a:sym typeface="Arial"/>
              </a:rPr>
              <a:t>We wish, as an established neighborhood, that we would have come together when the City decided to move the shelter to our neighborhood, and fought to move it to a more suitable location.” </a:t>
            </a:r>
            <a:r>
              <a:rPr lang="en" sz="1070">
                <a:solidFill>
                  <a:srgbClr val="686868"/>
                </a:solidFill>
                <a:latin typeface="Arial"/>
                <a:ea typeface="Arial"/>
                <a:cs typeface="Arial"/>
                <a:sym typeface="Arial"/>
              </a:rPr>
              <a:t>[Westside Neighborhood Association, Missoula, MT, 2018]</a:t>
            </a:r>
            <a:endParaRPr sz="1350"/>
          </a:p>
          <a:p>
            <a:pPr indent="-88900" lvl="0" marL="203200" rtl="0" algn="l">
              <a:lnSpc>
                <a:spcPct val="80000"/>
              </a:lnSpc>
              <a:spcBef>
                <a:spcPts val="400"/>
              </a:spcBef>
              <a:spcAft>
                <a:spcPts val="0"/>
              </a:spcAft>
              <a:buSzPts val="1330"/>
              <a:buNone/>
            </a:pPr>
            <a:r>
              <a:t/>
            </a:r>
            <a:endParaRPr sz="1080"/>
          </a:p>
          <a:p>
            <a:pPr indent="-88900" lvl="0" marL="203200" rtl="0" algn="l">
              <a:lnSpc>
                <a:spcPct val="80000"/>
              </a:lnSpc>
              <a:spcBef>
                <a:spcPts val="400"/>
              </a:spcBef>
              <a:spcAft>
                <a:spcPts val="0"/>
              </a:spcAft>
              <a:buSzPts val="1330"/>
              <a:buNone/>
            </a:pPr>
            <a:r>
              <a:t/>
            </a:r>
            <a:endParaRPr sz="1080"/>
          </a:p>
        </p:txBody>
      </p:sp>
      <p:sp>
        <p:nvSpPr>
          <p:cNvPr id="298" name="Google Shape;298;p38"/>
          <p:cNvSpPr txBox="1"/>
          <p:nvPr>
            <p:ph type="title"/>
          </p:nvPr>
        </p:nvSpPr>
        <p:spPr>
          <a:xfrm>
            <a:off x="314325" y="581474"/>
            <a:ext cx="8229600" cy="4533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Bias</a:t>
            </a:r>
            <a:r>
              <a:rPr lang="en" sz="2100"/>
              <a:t> Concerns</a:t>
            </a:r>
            <a:endParaRPr sz="2100"/>
          </a:p>
        </p:txBody>
      </p:sp>
      <p:pic>
        <p:nvPicPr>
          <p:cNvPr id="299" name="Google Shape;299;p38"/>
          <p:cNvPicPr preferRelativeResize="0"/>
          <p:nvPr/>
        </p:nvPicPr>
        <p:blipFill>
          <a:blip r:embed="rId3">
            <a:alphaModFix/>
          </a:blip>
          <a:stretch>
            <a:fillRect/>
          </a:stretch>
        </p:blipFill>
        <p:spPr>
          <a:xfrm>
            <a:off x="6399900" y="1121171"/>
            <a:ext cx="1928016" cy="2570688"/>
          </a:xfrm>
          <a:prstGeom prst="rect">
            <a:avLst/>
          </a:prstGeom>
          <a:noFill/>
          <a:ln>
            <a:noFill/>
          </a:ln>
        </p:spPr>
      </p:pic>
      <p:sp>
        <p:nvSpPr>
          <p:cNvPr id="300" name="Google Shape;300;p38"/>
          <p:cNvSpPr txBox="1"/>
          <p:nvPr/>
        </p:nvSpPr>
        <p:spPr>
          <a:xfrm>
            <a:off x="6399900" y="3691850"/>
            <a:ext cx="19281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Palatino Linotype"/>
                <a:ea typeface="Palatino Linotype"/>
                <a:cs typeface="Palatino Linotype"/>
                <a:sym typeface="Palatino Linotype"/>
              </a:rPr>
              <a:t>Cooper Court, </a:t>
            </a:r>
            <a:endParaRPr>
              <a:latin typeface="Palatino Linotype"/>
              <a:ea typeface="Palatino Linotype"/>
              <a:cs typeface="Palatino Linotype"/>
              <a:sym typeface="Palatino Linotype"/>
            </a:endParaRPr>
          </a:p>
          <a:p>
            <a:pPr indent="0" lvl="0" marL="0" rtl="0" algn="r">
              <a:spcBef>
                <a:spcPts val="0"/>
              </a:spcBef>
              <a:spcAft>
                <a:spcPts val="0"/>
              </a:spcAft>
              <a:buNone/>
            </a:pPr>
            <a:r>
              <a:rPr lang="en">
                <a:latin typeface="Palatino Linotype"/>
                <a:ea typeface="Palatino Linotype"/>
                <a:cs typeface="Palatino Linotype"/>
                <a:sym typeface="Palatino Linotype"/>
              </a:rPr>
              <a:t>Wednesday, 8/18/2021</a:t>
            </a:r>
            <a:endParaRPr>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9"/>
          <p:cNvSpPr txBox="1"/>
          <p:nvPr>
            <p:ph idx="1" type="body"/>
          </p:nvPr>
        </p:nvSpPr>
        <p:spPr>
          <a:xfrm>
            <a:off x="457200" y="1246125"/>
            <a:ext cx="8354100" cy="3673500"/>
          </a:xfrm>
          <a:prstGeom prst="rect">
            <a:avLst/>
          </a:prstGeom>
          <a:noFill/>
          <a:ln>
            <a:noFill/>
          </a:ln>
        </p:spPr>
        <p:txBody>
          <a:bodyPr anchorCtr="0" anchor="t" bIns="34275" lIns="68575" spcFirstLastPara="1" rIns="68575" wrap="square" tIns="34275">
            <a:noAutofit/>
          </a:bodyPr>
          <a:lstStyle/>
          <a:p>
            <a:pPr indent="-317500" lvl="0" marL="457200" rtl="0" algn="l">
              <a:spcBef>
                <a:spcPts val="400"/>
              </a:spcBef>
              <a:spcAft>
                <a:spcPts val="0"/>
              </a:spcAft>
              <a:buSzPts val="1400"/>
              <a:buChar char="●"/>
            </a:pPr>
            <a:r>
              <a:rPr lang="en" sz="1400"/>
              <a:t>Effect of Emergency Homeless Winter Shelters on Property Crime; Faraji, Ridgeway, and Wu; January 11, 2018</a:t>
            </a:r>
            <a:endParaRPr sz="1400"/>
          </a:p>
          <a:p>
            <a:pPr indent="-298450" lvl="1" marL="914400" rtl="0" algn="l">
              <a:spcBef>
                <a:spcPts val="0"/>
              </a:spcBef>
              <a:spcAft>
                <a:spcPts val="0"/>
              </a:spcAft>
              <a:buSzPts val="1100"/>
              <a:buChar char="○"/>
            </a:pPr>
            <a:r>
              <a:rPr lang="en" sz="1100">
                <a:latin typeface="Arial"/>
                <a:ea typeface="Arial"/>
                <a:cs typeface="Arial"/>
                <a:sym typeface="Arial"/>
              </a:rPr>
              <a:t>Significant increase in crime in residential areas surrounding emergency shelters, particularly property crime. </a:t>
            </a:r>
            <a:endParaRPr sz="1100">
              <a:latin typeface="Arial"/>
              <a:ea typeface="Arial"/>
              <a:cs typeface="Arial"/>
              <a:sym typeface="Arial"/>
            </a:endParaRPr>
          </a:p>
          <a:p>
            <a:pPr indent="-298450" lvl="1" marL="914400" rtl="0" algn="l">
              <a:spcBef>
                <a:spcPts val="0"/>
              </a:spcBef>
              <a:spcAft>
                <a:spcPts val="0"/>
              </a:spcAft>
              <a:buSzPts val="1100"/>
              <a:buChar char="○"/>
            </a:pPr>
            <a:r>
              <a:rPr lang="en" sz="1100">
                <a:latin typeface="Arial"/>
                <a:ea typeface="Arial"/>
                <a:cs typeface="Arial"/>
                <a:sym typeface="Arial"/>
              </a:rPr>
              <a:t>Within 100 meters (m) (333 ft) the study showed a 56.3% increase in property crime, and as far out as 400 m (1,312 ft) the increase is still significant at about 9%. </a:t>
            </a:r>
            <a:endParaRPr sz="1100">
              <a:latin typeface="Arial"/>
              <a:ea typeface="Arial"/>
              <a:cs typeface="Arial"/>
              <a:sym typeface="Arial"/>
            </a:endParaRPr>
          </a:p>
          <a:p>
            <a:pPr indent="-298450" lvl="1" marL="914400" rtl="0" algn="l">
              <a:spcBef>
                <a:spcPts val="0"/>
              </a:spcBef>
              <a:spcAft>
                <a:spcPts val="0"/>
              </a:spcAft>
              <a:buSzPts val="1100"/>
              <a:buChar char="○"/>
            </a:pPr>
            <a:r>
              <a:rPr lang="en" sz="1100">
                <a:latin typeface="Arial"/>
                <a:ea typeface="Arial"/>
                <a:cs typeface="Arial"/>
                <a:sym typeface="Arial"/>
              </a:rPr>
              <a:t>For a commercial area, the observed effect was the opposite, with rates of breaking and entering 34% lower after the opening of an emergency shelter, </a:t>
            </a:r>
            <a:endParaRPr sz="1100">
              <a:latin typeface="Arial"/>
              <a:ea typeface="Arial"/>
              <a:cs typeface="Arial"/>
              <a:sym typeface="Arial"/>
            </a:endParaRPr>
          </a:p>
          <a:p>
            <a:pPr indent="-285750" lvl="2" marL="1371600" rtl="0" algn="l">
              <a:spcBef>
                <a:spcPts val="0"/>
              </a:spcBef>
              <a:spcAft>
                <a:spcPts val="0"/>
              </a:spcAft>
              <a:buSzPts val="900"/>
              <a:buChar char="■"/>
            </a:pPr>
            <a:r>
              <a:rPr lang="en" sz="1100">
                <a:latin typeface="Arial"/>
                <a:ea typeface="Arial"/>
                <a:cs typeface="Arial"/>
                <a:sym typeface="Arial"/>
              </a:rPr>
              <a:t>may have been explained by businesses increasing security when an emergency shelter was installed</a:t>
            </a:r>
            <a:endParaRPr sz="1100">
              <a:latin typeface="Arial"/>
              <a:ea typeface="Arial"/>
              <a:cs typeface="Arial"/>
              <a:sym typeface="Arial"/>
            </a:endParaRPr>
          </a:p>
          <a:p>
            <a:pPr indent="-285750" lvl="2" marL="1371600" rtl="0" algn="l">
              <a:spcBef>
                <a:spcPts val="0"/>
              </a:spcBef>
              <a:spcAft>
                <a:spcPts val="0"/>
              </a:spcAft>
              <a:buSzPts val="900"/>
              <a:buChar char="■"/>
            </a:pPr>
            <a:r>
              <a:rPr lang="en" sz="1100">
                <a:latin typeface="Arial"/>
                <a:ea typeface="Arial"/>
                <a:cs typeface="Arial"/>
                <a:sym typeface="Arial"/>
              </a:rPr>
              <a:t>Or, through providing shelter, unsheltered homeless individuals who were already in the area of the shelters were less motivated to seek shelter in empty businesses at night.</a:t>
            </a:r>
            <a:endParaRPr sz="1100">
              <a:latin typeface="Arial"/>
              <a:ea typeface="Arial"/>
              <a:cs typeface="Arial"/>
              <a:sym typeface="Arial"/>
            </a:endParaRPr>
          </a:p>
          <a:p>
            <a:pPr indent="-317500" lvl="0" marL="457200" rtl="0" algn="l">
              <a:spcBef>
                <a:spcPts val="0"/>
              </a:spcBef>
              <a:spcAft>
                <a:spcPts val="0"/>
              </a:spcAft>
              <a:buSzPts val="1400"/>
              <a:buChar char="●"/>
            </a:pPr>
            <a:r>
              <a:rPr lang="en" sz="1400"/>
              <a:t>Close to Home: Does Proximity to a  Homeless Shelter Affect Residential Property Values in Manhattan, Independent Budget Office of the City of New York, September 2019</a:t>
            </a:r>
            <a:endParaRPr sz="1400"/>
          </a:p>
          <a:p>
            <a:pPr indent="-298450" lvl="1" marL="914400" rtl="0" algn="l">
              <a:spcBef>
                <a:spcPts val="0"/>
              </a:spcBef>
              <a:spcAft>
                <a:spcPts val="0"/>
              </a:spcAft>
              <a:buSzPts val="1100"/>
              <a:buChar char="○"/>
            </a:pPr>
            <a:r>
              <a:rPr lang="en" sz="1100">
                <a:latin typeface="Arial"/>
                <a:ea typeface="Arial"/>
                <a:cs typeface="Arial"/>
                <a:sym typeface="Arial"/>
              </a:rPr>
              <a:t>Decrease in residential values of 7.1% for properties within 500 ft</a:t>
            </a:r>
            <a:endParaRPr sz="1100">
              <a:latin typeface="Arial"/>
              <a:ea typeface="Arial"/>
              <a:cs typeface="Arial"/>
              <a:sym typeface="Arial"/>
            </a:endParaRPr>
          </a:p>
          <a:p>
            <a:pPr indent="-298450" lvl="1" marL="914400" rtl="0" algn="l">
              <a:spcBef>
                <a:spcPts val="0"/>
              </a:spcBef>
              <a:spcAft>
                <a:spcPts val="0"/>
              </a:spcAft>
              <a:buSzPts val="1100"/>
              <a:buChar char="○"/>
            </a:pPr>
            <a:r>
              <a:rPr lang="en" sz="1100">
                <a:latin typeface="Arial"/>
                <a:ea typeface="Arial"/>
                <a:cs typeface="Arial"/>
                <a:sym typeface="Arial"/>
              </a:rPr>
              <a:t>Decrease of 17.4% for properties within 1000 ft of two or more emergency shelters; </a:t>
            </a:r>
            <a:endParaRPr sz="1100">
              <a:latin typeface="Arial"/>
              <a:ea typeface="Arial"/>
              <a:cs typeface="Arial"/>
              <a:sym typeface="Arial"/>
            </a:endParaRPr>
          </a:p>
          <a:p>
            <a:pPr indent="-298450" lvl="1" marL="914400" rtl="0" algn="l">
              <a:spcBef>
                <a:spcPts val="0"/>
              </a:spcBef>
              <a:spcAft>
                <a:spcPts val="0"/>
              </a:spcAft>
              <a:buSzPts val="1100"/>
              <a:buChar char="○"/>
            </a:pPr>
            <a:r>
              <a:rPr lang="en" sz="1100">
                <a:latin typeface="Arial"/>
                <a:ea typeface="Arial"/>
                <a:cs typeface="Arial"/>
                <a:sym typeface="Arial"/>
              </a:rPr>
              <a:t>Effect is additive - residence within 500 ft of one emergency shelter and within 1000 ft of a second, the anticipated impact on property value is a decrease of 24.5%. </a:t>
            </a:r>
            <a:endParaRPr sz="1100">
              <a:latin typeface="Arial"/>
              <a:ea typeface="Arial"/>
              <a:cs typeface="Arial"/>
              <a:sym typeface="Arial"/>
            </a:endParaRPr>
          </a:p>
          <a:p>
            <a:pPr indent="-298450" lvl="1" marL="914400" rtl="0" algn="l">
              <a:spcBef>
                <a:spcPts val="0"/>
              </a:spcBef>
              <a:spcAft>
                <a:spcPts val="0"/>
              </a:spcAft>
              <a:buSzPts val="1100"/>
              <a:buChar char="○"/>
            </a:pPr>
            <a:r>
              <a:rPr lang="en" sz="1100">
                <a:latin typeface="Arial"/>
                <a:ea typeface="Arial"/>
                <a:cs typeface="Arial"/>
                <a:sym typeface="Arial"/>
              </a:rPr>
              <a:t>Note: 82.3% of the properties were condominiums in elevator buildings. Since these properties are insulated from street-level impacts of homelessness and property crime impacts, it is reasonable to speculate that a higher impact may be observed in Boise’s environment, where most properties are at street level.</a:t>
            </a:r>
            <a:endParaRPr/>
          </a:p>
        </p:txBody>
      </p:sp>
      <p:sp>
        <p:nvSpPr>
          <p:cNvPr id="306" name="Google Shape;306;p39"/>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Outside Assessment of Impacts</a:t>
            </a:r>
            <a:endParaRPr sz="2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0"/>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Applying the Equity Lens to the Community</a:t>
            </a:r>
            <a:endParaRPr sz="2000"/>
          </a:p>
        </p:txBody>
      </p:sp>
      <p:sp>
        <p:nvSpPr>
          <p:cNvPr id="312" name="Google Shape;312;p40"/>
          <p:cNvSpPr txBox="1"/>
          <p:nvPr>
            <p:ph idx="1" type="body"/>
          </p:nvPr>
        </p:nvSpPr>
        <p:spPr>
          <a:xfrm>
            <a:off x="457200" y="1317500"/>
            <a:ext cx="4490100" cy="3575100"/>
          </a:xfrm>
          <a:prstGeom prst="rect">
            <a:avLst/>
          </a:prstGeom>
          <a:noFill/>
          <a:ln>
            <a:noFill/>
          </a:ln>
        </p:spPr>
        <p:txBody>
          <a:bodyPr anchorCtr="0" anchor="t" bIns="34275" lIns="68575" spcFirstLastPara="1" rIns="68575" wrap="square" tIns="34275">
            <a:noAutofit/>
          </a:bodyPr>
          <a:lstStyle/>
          <a:p>
            <a:pPr indent="-342900" lvl="0" marL="457200" rtl="0" algn="l">
              <a:lnSpc>
                <a:spcPct val="80000"/>
              </a:lnSpc>
              <a:spcBef>
                <a:spcPts val="400"/>
              </a:spcBef>
              <a:spcAft>
                <a:spcPts val="0"/>
              </a:spcAft>
              <a:buSzPts val="1800"/>
              <a:buChar char="●"/>
            </a:pPr>
            <a:r>
              <a:rPr lang="en" sz="1800"/>
              <a:t>We have established there will be SOME impact to the surrounding area</a:t>
            </a:r>
            <a:endParaRPr sz="1800"/>
          </a:p>
          <a:p>
            <a:pPr indent="0" lvl="0" marL="914400" rtl="0" algn="l">
              <a:lnSpc>
                <a:spcPct val="80000"/>
              </a:lnSpc>
              <a:spcBef>
                <a:spcPts val="400"/>
              </a:spcBef>
              <a:spcAft>
                <a:spcPts val="0"/>
              </a:spcAft>
              <a:buNone/>
            </a:pPr>
            <a:r>
              <a:t/>
            </a:r>
            <a:endParaRPr/>
          </a:p>
          <a:p>
            <a:pPr indent="-342900" lvl="0" marL="457200" rtl="0" algn="l">
              <a:lnSpc>
                <a:spcPct val="80000"/>
              </a:lnSpc>
              <a:spcBef>
                <a:spcPts val="400"/>
              </a:spcBef>
              <a:spcAft>
                <a:spcPts val="0"/>
              </a:spcAft>
              <a:buSzPts val="1800"/>
              <a:buChar char="●"/>
            </a:pPr>
            <a:r>
              <a:rPr lang="en" sz="1800"/>
              <a:t>If the shelter is sited on State St, ANY impact will be disproportionately borne by the pre-existing low-income, high-poverty, and minority communities adjoining the site.</a:t>
            </a:r>
            <a:endParaRPr sz="1800"/>
          </a:p>
          <a:p>
            <a:pPr indent="0" lvl="0" marL="457200" rtl="0" algn="l">
              <a:lnSpc>
                <a:spcPct val="80000"/>
              </a:lnSpc>
              <a:spcBef>
                <a:spcPts val="400"/>
              </a:spcBef>
              <a:spcAft>
                <a:spcPts val="0"/>
              </a:spcAft>
              <a:buNone/>
            </a:pPr>
            <a:r>
              <a:t/>
            </a:r>
            <a:endParaRPr sz="1800"/>
          </a:p>
          <a:p>
            <a:pPr indent="-342900" lvl="0" marL="457200" rtl="0" algn="l">
              <a:lnSpc>
                <a:spcPct val="80000"/>
              </a:lnSpc>
              <a:spcBef>
                <a:spcPts val="400"/>
              </a:spcBef>
              <a:spcAft>
                <a:spcPts val="0"/>
              </a:spcAft>
              <a:buSzPts val="1800"/>
              <a:buChar char="●"/>
            </a:pPr>
            <a:r>
              <a:rPr lang="en" sz="1800"/>
              <a:t>In light of national conversation, we should consider whether increased police presence could, itself, be an impact or trauma trigger to some marginalized communities.</a:t>
            </a:r>
            <a:endParaRPr sz="1800"/>
          </a:p>
        </p:txBody>
      </p:sp>
      <p:pic>
        <p:nvPicPr>
          <p:cNvPr id="313" name="Google Shape;313;p40"/>
          <p:cNvPicPr preferRelativeResize="0"/>
          <p:nvPr/>
        </p:nvPicPr>
        <p:blipFill rotWithShape="1">
          <a:blip r:embed="rId3">
            <a:alphaModFix/>
          </a:blip>
          <a:srcRect b="23936" l="0" r="0" t="35105"/>
          <a:stretch/>
        </p:blipFill>
        <p:spPr>
          <a:xfrm>
            <a:off x="4805100" y="3684750"/>
            <a:ext cx="4177674" cy="1379324"/>
          </a:xfrm>
          <a:prstGeom prst="rect">
            <a:avLst/>
          </a:prstGeom>
          <a:noFill/>
          <a:ln>
            <a:noFill/>
          </a:ln>
        </p:spPr>
      </p:pic>
      <p:pic>
        <p:nvPicPr>
          <p:cNvPr id="314" name="Google Shape;314;p40"/>
          <p:cNvPicPr preferRelativeResize="0"/>
          <p:nvPr/>
        </p:nvPicPr>
        <p:blipFill rotWithShape="1">
          <a:blip r:embed="rId4">
            <a:alphaModFix/>
          </a:blip>
          <a:srcRect b="23676" l="0" r="0" t="29679"/>
          <a:stretch/>
        </p:blipFill>
        <p:spPr>
          <a:xfrm>
            <a:off x="5485625" y="1067787"/>
            <a:ext cx="3497144" cy="1223401"/>
          </a:xfrm>
          <a:prstGeom prst="rect">
            <a:avLst/>
          </a:prstGeom>
          <a:noFill/>
          <a:ln>
            <a:noFill/>
          </a:ln>
        </p:spPr>
      </p:pic>
      <p:pic>
        <p:nvPicPr>
          <p:cNvPr id="315" name="Google Shape;315;p40"/>
          <p:cNvPicPr preferRelativeResize="0"/>
          <p:nvPr/>
        </p:nvPicPr>
        <p:blipFill rotWithShape="1">
          <a:blip r:embed="rId5">
            <a:alphaModFix/>
          </a:blip>
          <a:srcRect b="33398" l="0" r="0" t="25615"/>
          <a:stretch/>
        </p:blipFill>
        <p:spPr>
          <a:xfrm>
            <a:off x="5002675" y="2376281"/>
            <a:ext cx="3980099" cy="1223393"/>
          </a:xfrm>
          <a:prstGeom prst="rect">
            <a:avLst/>
          </a:prstGeom>
          <a:noFill/>
          <a:ln>
            <a:noFill/>
          </a:ln>
        </p:spPr>
      </p:pic>
      <p:sp>
        <p:nvSpPr>
          <p:cNvPr id="316" name="Google Shape;316;p40"/>
          <p:cNvSpPr txBox="1"/>
          <p:nvPr/>
        </p:nvSpPr>
        <p:spPr>
          <a:xfrm>
            <a:off x="7652875" y="1891000"/>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alatino Linotype"/>
                <a:ea typeface="Palatino Linotype"/>
                <a:cs typeface="Palatino Linotype"/>
                <a:sym typeface="Palatino Linotype"/>
              </a:rPr>
              <a:t>Willow Lane</a:t>
            </a:r>
            <a:endParaRPr>
              <a:solidFill>
                <a:schemeClr val="lt1"/>
              </a:solidFill>
              <a:latin typeface="Palatino Linotype"/>
              <a:ea typeface="Palatino Linotype"/>
              <a:cs typeface="Palatino Linotype"/>
              <a:sym typeface="Palatino Linotype"/>
            </a:endParaRPr>
          </a:p>
        </p:txBody>
      </p:sp>
      <p:sp>
        <p:nvSpPr>
          <p:cNvPr id="317" name="Google Shape;317;p40"/>
          <p:cNvSpPr txBox="1"/>
          <p:nvPr/>
        </p:nvSpPr>
        <p:spPr>
          <a:xfrm>
            <a:off x="7652875" y="3199475"/>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alatino Linotype"/>
                <a:ea typeface="Palatino Linotype"/>
                <a:cs typeface="Palatino Linotype"/>
                <a:sym typeface="Palatino Linotype"/>
              </a:rPr>
              <a:t>Plum Street</a:t>
            </a:r>
            <a:endParaRPr>
              <a:solidFill>
                <a:schemeClr val="lt1"/>
              </a:solidFill>
              <a:latin typeface="Palatino Linotype"/>
              <a:ea typeface="Palatino Linotype"/>
              <a:cs typeface="Palatino Linotype"/>
              <a:sym typeface="Palatino Linotype"/>
            </a:endParaRPr>
          </a:p>
        </p:txBody>
      </p:sp>
      <p:sp>
        <p:nvSpPr>
          <p:cNvPr id="318" name="Google Shape;318;p40"/>
          <p:cNvSpPr txBox="1"/>
          <p:nvPr/>
        </p:nvSpPr>
        <p:spPr>
          <a:xfrm>
            <a:off x="7652875" y="4663875"/>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alatino Linotype"/>
                <a:ea typeface="Palatino Linotype"/>
                <a:cs typeface="Palatino Linotype"/>
                <a:sym typeface="Palatino Linotype"/>
              </a:rPr>
              <a:t>Riley Court</a:t>
            </a:r>
            <a:endParaRPr>
              <a:solidFill>
                <a:schemeClr val="lt1"/>
              </a:solidFill>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Veterans Park Neighborhood Community Demographics</a:t>
            </a:r>
            <a:endParaRPr sz="2000"/>
          </a:p>
        </p:txBody>
      </p:sp>
      <p:pic>
        <p:nvPicPr>
          <p:cNvPr id="324" name="Google Shape;324;p41"/>
          <p:cNvPicPr preferRelativeResize="0"/>
          <p:nvPr/>
        </p:nvPicPr>
        <p:blipFill>
          <a:blip r:embed="rId3">
            <a:alphaModFix/>
          </a:blip>
          <a:stretch>
            <a:fillRect/>
          </a:stretch>
        </p:blipFill>
        <p:spPr>
          <a:xfrm>
            <a:off x="375500" y="1226171"/>
            <a:ext cx="4791075" cy="3381375"/>
          </a:xfrm>
          <a:prstGeom prst="rect">
            <a:avLst/>
          </a:prstGeom>
          <a:noFill/>
          <a:ln>
            <a:noFill/>
          </a:ln>
        </p:spPr>
      </p:pic>
      <p:sp>
        <p:nvSpPr>
          <p:cNvPr id="325" name="Google Shape;325;p41"/>
          <p:cNvSpPr txBox="1"/>
          <p:nvPr>
            <p:ph idx="1" type="body"/>
          </p:nvPr>
        </p:nvSpPr>
        <p:spPr>
          <a:xfrm>
            <a:off x="5166575" y="1220225"/>
            <a:ext cx="3977400" cy="3381300"/>
          </a:xfrm>
          <a:prstGeom prst="rect">
            <a:avLst/>
          </a:prstGeom>
          <a:noFill/>
          <a:ln>
            <a:noFill/>
          </a:ln>
        </p:spPr>
        <p:txBody>
          <a:bodyPr anchorCtr="0" anchor="t" bIns="34275" lIns="68575" spcFirstLastPara="1" rIns="68575" wrap="square" tIns="34275">
            <a:normAutofit fontScale="25000" lnSpcReduction="20000"/>
          </a:bodyPr>
          <a:lstStyle/>
          <a:p>
            <a:pPr indent="0" lvl="0" marL="0" rtl="0" algn="l">
              <a:spcBef>
                <a:spcPts val="400"/>
              </a:spcBef>
              <a:spcAft>
                <a:spcPts val="0"/>
              </a:spcAft>
              <a:buNone/>
            </a:pPr>
            <a:r>
              <a:t/>
            </a:r>
            <a:endParaRPr sz="5500"/>
          </a:p>
          <a:p>
            <a:pPr indent="-315912" lvl="0" marL="457200" rtl="0" algn="l">
              <a:spcBef>
                <a:spcPts val="400"/>
              </a:spcBef>
              <a:spcAft>
                <a:spcPts val="0"/>
              </a:spcAft>
              <a:buClr>
                <a:srgbClr val="2A4F1C"/>
              </a:buClr>
              <a:buSzPct val="100000"/>
              <a:buChar char="●"/>
            </a:pPr>
            <a:r>
              <a:rPr lang="en" sz="5500"/>
              <a:t>VPN a</a:t>
            </a:r>
            <a:r>
              <a:rPr lang="en" sz="5500"/>
              <a:t>ggregate poverty level 28.7%</a:t>
            </a:r>
            <a:endParaRPr sz="5500"/>
          </a:p>
          <a:p>
            <a:pPr indent="-315912" lvl="1" marL="914400" rtl="0" algn="l">
              <a:spcBef>
                <a:spcPts val="0"/>
              </a:spcBef>
              <a:spcAft>
                <a:spcPts val="0"/>
              </a:spcAft>
              <a:buClr>
                <a:srgbClr val="455C19"/>
              </a:buClr>
              <a:buSzPct val="100000"/>
              <a:buChar char="○"/>
            </a:pPr>
            <a:r>
              <a:rPr lang="en" sz="5500"/>
              <a:t>Closest part of Collister - 24.6%</a:t>
            </a:r>
            <a:endParaRPr sz="5500"/>
          </a:p>
          <a:p>
            <a:pPr indent="-315912" lvl="1" marL="914400" rtl="0" algn="l">
              <a:spcBef>
                <a:spcPts val="0"/>
              </a:spcBef>
              <a:spcAft>
                <a:spcPts val="0"/>
              </a:spcAft>
              <a:buClr>
                <a:srgbClr val="455C19"/>
              </a:buClr>
              <a:buSzPct val="100000"/>
              <a:buChar char="○"/>
            </a:pPr>
            <a:r>
              <a:rPr lang="en" sz="5500"/>
              <a:t>City of Boise - 13.7%</a:t>
            </a:r>
            <a:endParaRPr sz="5500"/>
          </a:p>
          <a:p>
            <a:pPr indent="0" lvl="0" marL="1371600" rtl="0" algn="l">
              <a:spcBef>
                <a:spcPts val="400"/>
              </a:spcBef>
              <a:spcAft>
                <a:spcPts val="0"/>
              </a:spcAft>
              <a:buNone/>
            </a:pPr>
            <a:r>
              <a:t/>
            </a:r>
            <a:endParaRPr sz="5500"/>
          </a:p>
          <a:p>
            <a:pPr indent="-315912" lvl="0" marL="457200" rtl="0" algn="l">
              <a:spcBef>
                <a:spcPts val="400"/>
              </a:spcBef>
              <a:spcAft>
                <a:spcPts val="0"/>
              </a:spcAft>
              <a:buClr>
                <a:srgbClr val="2A4F1C"/>
              </a:buClr>
              <a:buSzPct val="100000"/>
              <a:buChar char="●"/>
            </a:pPr>
            <a:r>
              <a:rPr lang="en" sz="5500"/>
              <a:t>VPN &gt;50% of households are low-income (80% AMI or below)</a:t>
            </a:r>
            <a:endParaRPr sz="5500"/>
          </a:p>
          <a:p>
            <a:pPr indent="0" lvl="0" marL="914400" rtl="0" algn="l">
              <a:spcBef>
                <a:spcPts val="400"/>
              </a:spcBef>
              <a:spcAft>
                <a:spcPts val="0"/>
              </a:spcAft>
              <a:buNone/>
            </a:pPr>
            <a:r>
              <a:t/>
            </a:r>
            <a:endParaRPr sz="5500"/>
          </a:p>
          <a:p>
            <a:pPr indent="-315912" lvl="0" marL="457200" rtl="0" algn="l">
              <a:spcBef>
                <a:spcPts val="400"/>
              </a:spcBef>
              <a:spcAft>
                <a:spcPts val="0"/>
              </a:spcAft>
              <a:buSzPct val="100000"/>
              <a:buChar char="●"/>
            </a:pPr>
            <a:r>
              <a:rPr lang="en" sz="5500"/>
              <a:t>VPN - </a:t>
            </a:r>
            <a:endParaRPr sz="5500"/>
          </a:p>
          <a:p>
            <a:pPr indent="-315912" lvl="1" marL="914400" rtl="0" algn="l">
              <a:spcBef>
                <a:spcPts val="0"/>
              </a:spcBef>
              <a:spcAft>
                <a:spcPts val="0"/>
              </a:spcAft>
              <a:buSzPct val="100000"/>
              <a:buChar char="○"/>
            </a:pPr>
            <a:r>
              <a:rPr lang="en" sz="5500"/>
              <a:t>47% owner-occupied</a:t>
            </a:r>
            <a:endParaRPr sz="5500"/>
          </a:p>
          <a:p>
            <a:pPr indent="-315912" lvl="3" marL="1828800" rtl="0" algn="l">
              <a:spcBef>
                <a:spcPts val="0"/>
              </a:spcBef>
              <a:spcAft>
                <a:spcPts val="0"/>
              </a:spcAft>
              <a:buSzPct val="100000"/>
              <a:buChar char="●"/>
            </a:pPr>
            <a:r>
              <a:rPr lang="en" sz="5500"/>
              <a:t>42.7% cost burdened</a:t>
            </a:r>
            <a:endParaRPr sz="5500"/>
          </a:p>
          <a:p>
            <a:pPr indent="-315912" lvl="1" marL="914400" rtl="0" algn="l">
              <a:spcBef>
                <a:spcPts val="0"/>
              </a:spcBef>
              <a:spcAft>
                <a:spcPts val="0"/>
              </a:spcAft>
              <a:buSzPct val="100000"/>
              <a:buChar char="○"/>
            </a:pPr>
            <a:r>
              <a:rPr lang="en" sz="5500"/>
              <a:t>46% renter-occupied</a:t>
            </a:r>
            <a:endParaRPr sz="5500"/>
          </a:p>
          <a:p>
            <a:pPr indent="-315912" lvl="3" marL="1828800" rtl="0" algn="l">
              <a:spcBef>
                <a:spcPts val="0"/>
              </a:spcBef>
              <a:spcAft>
                <a:spcPts val="0"/>
              </a:spcAft>
              <a:buSzPct val="100000"/>
              <a:buChar char="●"/>
            </a:pPr>
            <a:r>
              <a:rPr lang="en" sz="5500"/>
              <a:t>21.8% cost burdened</a:t>
            </a:r>
            <a:endParaRPr sz="5500"/>
          </a:p>
          <a:p>
            <a:pPr indent="0" lvl="0" marL="1371600" rtl="0" algn="l">
              <a:spcBef>
                <a:spcPts val="400"/>
              </a:spcBef>
              <a:spcAft>
                <a:spcPts val="0"/>
              </a:spcAft>
              <a:buNone/>
            </a:pPr>
            <a:r>
              <a:rPr lang="en" sz="5500"/>
              <a:t>	</a:t>
            </a:r>
            <a:endParaRPr sz="5500"/>
          </a:p>
          <a:p>
            <a:pPr indent="-315912" lvl="0" marL="457200" rtl="0" algn="l">
              <a:spcBef>
                <a:spcPts val="400"/>
              </a:spcBef>
              <a:spcAft>
                <a:spcPts val="0"/>
              </a:spcAft>
              <a:buSzPct val="100000"/>
              <a:buChar char="●"/>
            </a:pPr>
            <a:r>
              <a:rPr lang="en" sz="5500"/>
              <a:t>VPN - 23% minority population</a:t>
            </a:r>
            <a:endParaRPr sz="5500"/>
          </a:p>
          <a:p>
            <a:pPr indent="-315912" lvl="1" marL="914400" rtl="0" algn="l">
              <a:spcBef>
                <a:spcPts val="0"/>
              </a:spcBef>
              <a:spcAft>
                <a:spcPts val="0"/>
              </a:spcAft>
              <a:buSzPct val="100000"/>
              <a:buChar char="○"/>
            </a:pPr>
            <a:r>
              <a:rPr lang="en" sz="5500"/>
              <a:t>City of Boise - 17.6%</a:t>
            </a:r>
            <a:endParaRPr sz="5500"/>
          </a:p>
          <a:p>
            <a:pPr indent="-315912" lvl="1" marL="914400" rtl="0" algn="l">
              <a:spcBef>
                <a:spcPts val="0"/>
              </a:spcBef>
              <a:spcAft>
                <a:spcPts val="0"/>
              </a:spcAft>
              <a:buSzPct val="100000"/>
              <a:buChar char="○"/>
            </a:pPr>
            <a:r>
              <a:rPr lang="en" sz="5500"/>
              <a:t>Interfaith, range ~6% to ~30%, PIT data typically 20%-25%</a:t>
            </a:r>
            <a:endParaRPr sz="5500"/>
          </a:p>
          <a:p>
            <a:pPr indent="0" lvl="0" marL="0" rtl="0" algn="l">
              <a:spcBef>
                <a:spcPts val="400"/>
              </a:spcBef>
              <a:spcAft>
                <a:spcPts val="0"/>
              </a:spcAft>
              <a:buNone/>
            </a:pPr>
            <a:r>
              <a:t/>
            </a:r>
            <a:endParaRPr/>
          </a:p>
          <a:p>
            <a:pPr indent="0" lvl="0" marL="914400" rtl="0" algn="l">
              <a:spcBef>
                <a:spcPts val="400"/>
              </a:spcBef>
              <a:spcAft>
                <a:spcPts val="0"/>
              </a:spcAft>
              <a:buNone/>
            </a:pPr>
            <a:r>
              <a:t/>
            </a:r>
            <a:endParaRPr/>
          </a:p>
        </p:txBody>
      </p:sp>
      <p:sp>
        <p:nvSpPr>
          <p:cNvPr id="326" name="Google Shape;326;p41"/>
          <p:cNvSpPr/>
          <p:nvPr/>
        </p:nvSpPr>
        <p:spPr>
          <a:xfrm>
            <a:off x="463750" y="2379600"/>
            <a:ext cx="3014425" cy="2023675"/>
          </a:xfrm>
          <a:custGeom>
            <a:rect b="b" l="l" r="r" t="t"/>
            <a:pathLst>
              <a:path extrusionOk="0" h="80947" w="120577">
                <a:moveTo>
                  <a:pt x="64505" y="0"/>
                </a:moveTo>
                <a:lnTo>
                  <a:pt x="118891" y="422"/>
                </a:lnTo>
                <a:lnTo>
                  <a:pt x="120577" y="51014"/>
                </a:lnTo>
                <a:lnTo>
                  <a:pt x="102449" y="75467"/>
                </a:lnTo>
                <a:lnTo>
                  <a:pt x="78418" y="80947"/>
                </a:lnTo>
                <a:lnTo>
                  <a:pt x="69564" y="67035"/>
                </a:lnTo>
                <a:lnTo>
                  <a:pt x="61975" y="45955"/>
                </a:lnTo>
                <a:lnTo>
                  <a:pt x="49749" y="40474"/>
                </a:lnTo>
                <a:lnTo>
                  <a:pt x="36258" y="35415"/>
                </a:lnTo>
                <a:lnTo>
                  <a:pt x="29091" y="23610"/>
                </a:lnTo>
                <a:lnTo>
                  <a:pt x="8011" y="12648"/>
                </a:lnTo>
                <a:lnTo>
                  <a:pt x="0" y="10119"/>
                </a:lnTo>
                <a:lnTo>
                  <a:pt x="7168" y="8432"/>
                </a:lnTo>
                <a:lnTo>
                  <a:pt x="9275" y="4216"/>
                </a:lnTo>
                <a:lnTo>
                  <a:pt x="59024" y="4638"/>
                </a:lnTo>
                <a:close/>
              </a:path>
            </a:pathLst>
          </a:custGeom>
          <a:noFill/>
          <a:ln cap="flat" cmpd="sng" w="38100">
            <a:solidFill>
              <a:srgbClr val="00FFFF"/>
            </a:solidFill>
            <a:prstDash val="dashDot"/>
            <a:round/>
            <a:headEnd len="med" w="med" type="none"/>
            <a:tailEnd len="med" w="med" type="none"/>
          </a:ln>
        </p:spPr>
      </p:sp>
      <p:sp>
        <p:nvSpPr>
          <p:cNvPr id="327" name="Google Shape;327;p41"/>
          <p:cNvSpPr txBox="1"/>
          <p:nvPr/>
        </p:nvSpPr>
        <p:spPr>
          <a:xfrm>
            <a:off x="375500" y="4607550"/>
            <a:ext cx="8636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Palatino Linotype"/>
                <a:ea typeface="Palatino Linotype"/>
                <a:cs typeface="Palatino Linotype"/>
                <a:sym typeface="Palatino Linotype"/>
              </a:rPr>
              <a:t>-All Neighborhood Data presented here is pre-COVID: 2019 Census Data; </a:t>
            </a:r>
            <a:r>
              <a:rPr i="1" lang="en" sz="1200">
                <a:solidFill>
                  <a:schemeClr val="dk1"/>
                </a:solidFill>
                <a:latin typeface="Palatino Linotype"/>
                <a:ea typeface="Palatino Linotype"/>
                <a:cs typeface="Palatino Linotype"/>
                <a:sym typeface="Palatino Linotype"/>
              </a:rPr>
              <a:t>Boise City Idaho Analysis of Impediments to Fair Housing Choice, 2016, Map 3; City of Boise Community Development Analysis 2020; City of Boise Neighborhood Data Almanac, March 2020</a:t>
            </a:r>
            <a:endParaRPr i="1" sz="1200">
              <a:latin typeface="Palatino Linotype"/>
              <a:ea typeface="Palatino Linotype"/>
              <a:cs typeface="Palatino Linotype"/>
              <a:sym typeface="Palatino Linotype"/>
            </a:endParaRPr>
          </a:p>
        </p:txBody>
      </p:sp>
      <p:sp>
        <p:nvSpPr>
          <p:cNvPr id="328" name="Google Shape;328;p41"/>
          <p:cNvSpPr txBox="1"/>
          <p:nvPr/>
        </p:nvSpPr>
        <p:spPr>
          <a:xfrm>
            <a:off x="1155200" y="2495550"/>
            <a:ext cx="83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FF"/>
                </a:solidFill>
                <a:latin typeface="Palatino Linotype"/>
                <a:ea typeface="Palatino Linotype"/>
                <a:cs typeface="Palatino Linotype"/>
                <a:sym typeface="Palatino Linotype"/>
              </a:rPr>
              <a:t>VPN</a:t>
            </a:r>
            <a:endParaRPr>
              <a:solidFill>
                <a:srgbClr val="00FFFF"/>
              </a:solidFill>
              <a:latin typeface="Palatino Linotype"/>
              <a:ea typeface="Palatino Linotype"/>
              <a:cs typeface="Palatino Linotype"/>
              <a:sym typeface="Palatino Linotype"/>
            </a:endParaRPr>
          </a:p>
        </p:txBody>
      </p:sp>
      <p:sp>
        <p:nvSpPr>
          <p:cNvPr id="329" name="Google Shape;329;p41"/>
          <p:cNvSpPr txBox="1"/>
          <p:nvPr/>
        </p:nvSpPr>
        <p:spPr>
          <a:xfrm>
            <a:off x="3604600" y="2653650"/>
            <a:ext cx="83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9900"/>
                </a:solidFill>
                <a:latin typeface="Palatino Linotype"/>
                <a:ea typeface="Palatino Linotype"/>
                <a:cs typeface="Palatino Linotype"/>
                <a:sym typeface="Palatino Linotype"/>
              </a:rPr>
              <a:t>Sunset</a:t>
            </a:r>
            <a:endParaRPr>
              <a:solidFill>
                <a:srgbClr val="FF9900"/>
              </a:solidFill>
              <a:latin typeface="Palatino Linotype"/>
              <a:ea typeface="Palatino Linotype"/>
              <a:cs typeface="Palatino Linotype"/>
              <a:sym typeface="Palatino Linotype"/>
            </a:endParaRPr>
          </a:p>
        </p:txBody>
      </p:sp>
      <p:sp>
        <p:nvSpPr>
          <p:cNvPr id="330" name="Google Shape;330;p41"/>
          <p:cNvSpPr txBox="1"/>
          <p:nvPr/>
        </p:nvSpPr>
        <p:spPr>
          <a:xfrm>
            <a:off x="1404263" y="1647250"/>
            <a:ext cx="113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D966"/>
                </a:solidFill>
                <a:latin typeface="Palatino Linotype"/>
                <a:ea typeface="Palatino Linotype"/>
                <a:cs typeface="Palatino Linotype"/>
                <a:sym typeface="Palatino Linotype"/>
              </a:rPr>
              <a:t>Collister</a:t>
            </a:r>
            <a:endParaRPr>
              <a:solidFill>
                <a:srgbClr val="FFD966"/>
              </a:solidFill>
              <a:latin typeface="Palatino Linotype"/>
              <a:ea typeface="Palatino Linotype"/>
              <a:cs typeface="Palatino Linotype"/>
              <a:sym typeface="Palatino Linotype"/>
            </a:endParaRPr>
          </a:p>
        </p:txBody>
      </p:sp>
      <p:sp>
        <p:nvSpPr>
          <p:cNvPr id="331" name="Google Shape;331;p41"/>
          <p:cNvSpPr/>
          <p:nvPr/>
        </p:nvSpPr>
        <p:spPr>
          <a:xfrm>
            <a:off x="3393875" y="1641825"/>
            <a:ext cx="1633675" cy="2982800"/>
          </a:xfrm>
          <a:custGeom>
            <a:rect b="b" l="l" r="r" t="t"/>
            <a:pathLst>
              <a:path extrusionOk="0" h="119312" w="65347">
                <a:moveTo>
                  <a:pt x="0" y="0"/>
                </a:moveTo>
                <a:lnTo>
                  <a:pt x="48483" y="27403"/>
                </a:lnTo>
                <a:lnTo>
                  <a:pt x="65347" y="119312"/>
                </a:lnTo>
                <a:lnTo>
                  <a:pt x="54807" y="119312"/>
                </a:lnTo>
                <a:lnTo>
                  <a:pt x="5059" y="80525"/>
                </a:lnTo>
                <a:close/>
              </a:path>
            </a:pathLst>
          </a:custGeom>
          <a:noFill/>
          <a:ln cap="flat" cmpd="sng" w="28575">
            <a:solidFill>
              <a:srgbClr val="FF9900"/>
            </a:solidFill>
            <a:prstDash val="dot"/>
            <a:round/>
            <a:headEnd len="med" w="med" type="none"/>
            <a:tailEnd len="med" w="med" type="none"/>
          </a:ln>
        </p:spPr>
      </p:sp>
      <p:sp>
        <p:nvSpPr>
          <p:cNvPr id="332" name="Google Shape;332;p41"/>
          <p:cNvSpPr/>
          <p:nvPr/>
        </p:nvSpPr>
        <p:spPr>
          <a:xfrm>
            <a:off x="389975" y="1220225"/>
            <a:ext cx="3583600" cy="1254250"/>
          </a:xfrm>
          <a:custGeom>
            <a:rect b="b" l="l" r="r" t="t"/>
            <a:pathLst>
              <a:path extrusionOk="0" h="50170" w="143344">
                <a:moveTo>
                  <a:pt x="422" y="6324"/>
                </a:moveTo>
                <a:lnTo>
                  <a:pt x="61554" y="50170"/>
                </a:lnTo>
                <a:lnTo>
                  <a:pt x="67456" y="45532"/>
                </a:lnTo>
                <a:lnTo>
                  <a:pt x="121420" y="45532"/>
                </a:lnTo>
                <a:lnTo>
                  <a:pt x="119734" y="14334"/>
                </a:lnTo>
                <a:lnTo>
                  <a:pt x="123528" y="9696"/>
                </a:lnTo>
                <a:lnTo>
                  <a:pt x="143344" y="0"/>
                </a:lnTo>
                <a:lnTo>
                  <a:pt x="0" y="0"/>
                </a:lnTo>
                <a:close/>
              </a:path>
            </a:pathLst>
          </a:custGeom>
          <a:noFill/>
          <a:ln cap="flat" cmpd="sng" w="28575">
            <a:solidFill>
              <a:srgbClr val="FFD966"/>
            </a:solidFill>
            <a:prstDash val="dash"/>
            <a:round/>
            <a:headEnd len="med" w="med" type="none"/>
            <a:tailEnd len="med" w="med" type="none"/>
          </a:ln>
        </p:spPr>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2"/>
          <p:cNvSpPr/>
          <p:nvPr/>
        </p:nvSpPr>
        <p:spPr>
          <a:xfrm>
            <a:off x="-21075" y="0"/>
            <a:ext cx="9165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42"/>
          <p:cNvPicPr preferRelativeResize="0"/>
          <p:nvPr/>
        </p:nvPicPr>
        <p:blipFill>
          <a:blip r:embed="rId3">
            <a:alphaModFix/>
          </a:blip>
          <a:stretch>
            <a:fillRect/>
          </a:stretch>
        </p:blipFill>
        <p:spPr>
          <a:xfrm>
            <a:off x="-3" y="0"/>
            <a:ext cx="8926505" cy="5143500"/>
          </a:xfrm>
          <a:prstGeom prst="rect">
            <a:avLst/>
          </a:prstGeom>
          <a:noFill/>
          <a:ln>
            <a:noFill/>
          </a:ln>
        </p:spPr>
      </p:pic>
      <p:sp>
        <p:nvSpPr>
          <p:cNvPr id="339" name="Google Shape;339;p42"/>
          <p:cNvSpPr/>
          <p:nvPr/>
        </p:nvSpPr>
        <p:spPr>
          <a:xfrm>
            <a:off x="1636575" y="155875"/>
            <a:ext cx="7273500" cy="4987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txBox="1"/>
          <p:nvPr>
            <p:ph type="title"/>
          </p:nvPr>
        </p:nvSpPr>
        <p:spPr>
          <a:xfrm>
            <a:off x="457200" y="528071"/>
            <a:ext cx="8229600" cy="5274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400"/>
              <a:t>Thank you!</a:t>
            </a:r>
            <a:endParaRPr sz="2400"/>
          </a:p>
        </p:txBody>
      </p:sp>
      <p:sp>
        <p:nvSpPr>
          <p:cNvPr id="125" name="Google Shape;125;p16"/>
          <p:cNvSpPr txBox="1"/>
          <p:nvPr/>
        </p:nvSpPr>
        <p:spPr>
          <a:xfrm>
            <a:off x="457200" y="1179300"/>
            <a:ext cx="7715400" cy="3971100"/>
          </a:xfrm>
          <a:prstGeom prst="rect">
            <a:avLst/>
          </a:prstGeom>
          <a:noFill/>
          <a:ln>
            <a:noFill/>
          </a:ln>
        </p:spPr>
        <p:txBody>
          <a:bodyPr anchorCtr="0" anchor="t" bIns="91425" lIns="91425" spcFirstLastPara="1" rIns="91425" wrap="square" tIns="91425">
            <a:spAutoFit/>
          </a:bodyPr>
          <a:lstStyle/>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Everyone in this room is dedicated to finding a solution to help those who need a hand up.</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Through our readings, we’ve learned that siting a shelter requires commitment and effort by many parties. We are grateful to have been invited to participate in this effort.</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8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We deeply appreciate the dedicated and compassionate work that our speakers to date (and folks in this room) are doing to serve and lift up the underserved populations in Boise.</a:t>
            </a:r>
            <a:endParaRPr sz="1800">
              <a:solidFill>
                <a:srgbClr val="222222"/>
              </a:solidFill>
              <a:highlight>
                <a:srgbClr val="FFFFFF"/>
              </a:highlight>
              <a:latin typeface="Palatino Linotype"/>
              <a:ea typeface="Palatino Linotype"/>
              <a:cs typeface="Palatino Linotype"/>
              <a:sym typeface="Palatino Linotype"/>
            </a:endParaRPr>
          </a:p>
          <a:p>
            <a:pPr indent="0" lvl="0" marL="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0" lvl="0" marL="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3"/>
          <p:cNvSpPr/>
          <p:nvPr/>
        </p:nvSpPr>
        <p:spPr>
          <a:xfrm>
            <a:off x="-21075" y="0"/>
            <a:ext cx="9165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43"/>
          <p:cNvPicPr preferRelativeResize="0"/>
          <p:nvPr/>
        </p:nvPicPr>
        <p:blipFill>
          <a:blip r:embed="rId3">
            <a:alphaModFix/>
          </a:blip>
          <a:stretch>
            <a:fillRect/>
          </a:stretch>
        </p:blipFill>
        <p:spPr>
          <a:xfrm>
            <a:off x="1244809" y="0"/>
            <a:ext cx="6654382"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What is </a:t>
            </a:r>
            <a:r>
              <a:rPr lang="en" sz="2000"/>
              <a:t>Fair Housing</a:t>
            </a:r>
            <a:r>
              <a:rPr lang="en" sz="2000"/>
              <a:t>?</a:t>
            </a:r>
            <a:endParaRPr sz="2000"/>
          </a:p>
        </p:txBody>
      </p:sp>
      <p:sp>
        <p:nvSpPr>
          <p:cNvPr id="351" name="Google Shape;351;p44"/>
          <p:cNvSpPr txBox="1"/>
          <p:nvPr>
            <p:ph idx="1" type="body"/>
          </p:nvPr>
        </p:nvSpPr>
        <p:spPr>
          <a:xfrm>
            <a:off x="457200" y="1195375"/>
            <a:ext cx="7785000" cy="3291900"/>
          </a:xfrm>
          <a:prstGeom prst="rect">
            <a:avLst/>
          </a:prstGeom>
          <a:noFill/>
          <a:ln>
            <a:noFill/>
          </a:ln>
        </p:spPr>
        <p:txBody>
          <a:bodyPr anchorCtr="0" anchor="t" bIns="34275" lIns="68575" spcFirstLastPara="1" rIns="68575" wrap="square" tIns="34275">
            <a:normAutofit fontScale="25000" lnSpcReduction="20000"/>
          </a:bodyPr>
          <a:lstStyle/>
          <a:p>
            <a:pPr indent="-315912" lvl="0" marL="457200" rtl="0" algn="l">
              <a:spcBef>
                <a:spcPts val="400"/>
              </a:spcBef>
              <a:spcAft>
                <a:spcPts val="0"/>
              </a:spcAft>
              <a:buClr>
                <a:srgbClr val="2A4F1C"/>
              </a:buClr>
              <a:buSzPct val="100000"/>
              <a:buChar char="●"/>
            </a:pPr>
            <a:r>
              <a:rPr lang="en" sz="5500"/>
              <a:t>The Fair Housing Act, Title VIII of the Civil Rights Act of 1968, has two main goals:</a:t>
            </a:r>
            <a:endParaRPr sz="5500"/>
          </a:p>
          <a:p>
            <a:pPr indent="-315912" lvl="1" marL="914400" rtl="0" algn="l">
              <a:spcBef>
                <a:spcPts val="0"/>
              </a:spcBef>
              <a:spcAft>
                <a:spcPts val="0"/>
              </a:spcAft>
              <a:buSzPct val="100000"/>
              <a:buChar char="○"/>
            </a:pPr>
            <a:r>
              <a:rPr lang="en" sz="5500"/>
              <a:t>Prevent housing discrimination for protected classes:</a:t>
            </a:r>
            <a:endParaRPr sz="5500"/>
          </a:p>
          <a:p>
            <a:pPr indent="-315912" lvl="2" marL="1371600" rtl="0" algn="l">
              <a:spcBef>
                <a:spcPts val="0"/>
              </a:spcBef>
              <a:spcAft>
                <a:spcPts val="0"/>
              </a:spcAft>
              <a:buSzPct val="100000"/>
              <a:buChar char="■"/>
            </a:pPr>
            <a:r>
              <a:rPr lang="en" sz="5500"/>
              <a:t>race, color, religion, sex, disability, familial status, or national origin</a:t>
            </a:r>
            <a:endParaRPr sz="5500"/>
          </a:p>
          <a:p>
            <a:pPr indent="-315912" lvl="2" marL="1371600" rtl="0" algn="l">
              <a:spcBef>
                <a:spcPts val="0"/>
              </a:spcBef>
              <a:spcAft>
                <a:spcPts val="0"/>
              </a:spcAft>
              <a:buSzPct val="100000"/>
              <a:buChar char="■"/>
            </a:pPr>
            <a:r>
              <a:rPr lang="en" sz="5500"/>
              <a:t>Disability includes physical or mental disability as well as untreated chemical dependency</a:t>
            </a:r>
            <a:endParaRPr sz="5500"/>
          </a:p>
          <a:p>
            <a:pPr indent="-315912" lvl="2" marL="1371600" rtl="0" algn="l">
              <a:spcBef>
                <a:spcPts val="0"/>
              </a:spcBef>
              <a:spcAft>
                <a:spcPts val="0"/>
              </a:spcAft>
              <a:buSzPct val="100000"/>
              <a:buChar char="■"/>
            </a:pPr>
            <a:r>
              <a:rPr lang="en" sz="5500"/>
              <a:t>Discrimination includes segregation of people in protected classes.</a:t>
            </a:r>
            <a:endParaRPr sz="5500"/>
          </a:p>
          <a:p>
            <a:pPr indent="0" lvl="0" marL="1371600" rtl="0" algn="l">
              <a:spcBef>
                <a:spcPts val="400"/>
              </a:spcBef>
              <a:spcAft>
                <a:spcPts val="0"/>
              </a:spcAft>
              <a:buNone/>
            </a:pPr>
            <a:r>
              <a:t/>
            </a:r>
            <a:endParaRPr sz="5500"/>
          </a:p>
          <a:p>
            <a:pPr indent="-315912" lvl="1" marL="914400" rtl="0" algn="l">
              <a:spcBef>
                <a:spcPts val="400"/>
              </a:spcBef>
              <a:spcAft>
                <a:spcPts val="0"/>
              </a:spcAft>
              <a:buSzPct val="100000"/>
              <a:buChar char="○"/>
            </a:pPr>
            <a:r>
              <a:rPr lang="en" sz="5500"/>
              <a:t>Fair Housing Choice</a:t>
            </a:r>
            <a:endParaRPr sz="5500"/>
          </a:p>
          <a:p>
            <a:pPr indent="-315912" lvl="2" marL="1371600" rtl="0" algn="l">
              <a:spcBef>
                <a:spcPts val="0"/>
              </a:spcBef>
              <a:spcAft>
                <a:spcPts val="0"/>
              </a:spcAft>
              <a:buSzPct val="100000"/>
              <a:buChar char="■"/>
            </a:pPr>
            <a:r>
              <a:rPr lang="en" sz="5500"/>
              <a:t>People of all income levels should have a choice in </a:t>
            </a:r>
            <a:r>
              <a:rPr lang="en" sz="5500"/>
              <a:t>which</a:t>
            </a:r>
            <a:r>
              <a:rPr lang="en" sz="5500"/>
              <a:t> neighborhood they choose to live in.</a:t>
            </a:r>
            <a:endParaRPr sz="5500"/>
          </a:p>
          <a:p>
            <a:pPr indent="-315912" lvl="2" marL="1371600" rtl="0" algn="l">
              <a:spcBef>
                <a:spcPts val="0"/>
              </a:spcBef>
              <a:spcAft>
                <a:spcPts val="0"/>
              </a:spcAft>
              <a:buSzPct val="100000"/>
              <a:buChar char="■"/>
            </a:pPr>
            <a:r>
              <a:rPr lang="en" sz="5500"/>
              <a:t>Development of fair-share housing approach in distribution of diverse housing options</a:t>
            </a:r>
            <a:endParaRPr sz="5500"/>
          </a:p>
          <a:p>
            <a:pPr indent="0" lvl="0" marL="1371600" rtl="0" algn="l">
              <a:spcBef>
                <a:spcPts val="400"/>
              </a:spcBef>
              <a:spcAft>
                <a:spcPts val="0"/>
              </a:spcAft>
              <a:buNone/>
            </a:pPr>
            <a:r>
              <a:t/>
            </a:r>
            <a:endParaRPr sz="5500"/>
          </a:p>
          <a:p>
            <a:pPr indent="-315912" lvl="0" marL="457200" rtl="0" algn="l">
              <a:spcBef>
                <a:spcPts val="400"/>
              </a:spcBef>
              <a:spcAft>
                <a:spcPts val="0"/>
              </a:spcAft>
              <a:buClr>
                <a:srgbClr val="2A4F1C"/>
              </a:buClr>
              <a:buSzPct val="100000"/>
              <a:buChar char="●"/>
            </a:pPr>
            <a:r>
              <a:rPr lang="en" sz="5500"/>
              <a:t>Fair Housing Act criteria are incorporated into Blueprint Boise in Goals NAC8 and NAC9.</a:t>
            </a:r>
            <a:endParaRPr sz="5500"/>
          </a:p>
          <a:p>
            <a:pPr indent="0" lvl="0" marL="457200" rtl="0" algn="l">
              <a:spcBef>
                <a:spcPts val="400"/>
              </a:spcBef>
              <a:spcAft>
                <a:spcPts val="0"/>
              </a:spcAft>
              <a:buNone/>
            </a:pPr>
            <a:r>
              <a:t/>
            </a:r>
            <a:endParaRPr sz="5500"/>
          </a:p>
          <a:p>
            <a:pPr indent="-315912" lvl="0" marL="457200" rtl="0" algn="l">
              <a:spcBef>
                <a:spcPts val="400"/>
              </a:spcBef>
              <a:spcAft>
                <a:spcPts val="0"/>
              </a:spcAft>
              <a:buSzPct val="100000"/>
              <a:buChar char="●"/>
            </a:pPr>
            <a:r>
              <a:rPr lang="en" sz="5500"/>
              <a:t>Re-segregation of protected classes or over-concentration of low-income and very-low income housing options could be construed as Fair Housing Violations.</a:t>
            </a:r>
            <a:endParaRPr sz="5500"/>
          </a:p>
          <a:p>
            <a:pPr indent="0" lvl="0" marL="0" rtl="0" algn="l">
              <a:spcBef>
                <a:spcPts val="400"/>
              </a:spcBef>
              <a:spcAft>
                <a:spcPts val="0"/>
              </a:spcAft>
              <a:buNone/>
            </a:pPr>
            <a:r>
              <a:t/>
            </a:r>
            <a:endParaRPr/>
          </a:p>
          <a:p>
            <a:pPr indent="0" lvl="0" marL="914400" rtl="0" algn="l">
              <a:spcBef>
                <a:spcPts val="40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p:nvPr/>
        </p:nvSpPr>
        <p:spPr>
          <a:xfrm>
            <a:off x="-21075" y="0"/>
            <a:ext cx="9165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5"/>
          <p:cNvSpPr txBox="1"/>
          <p:nvPr>
            <p:ph idx="1" type="body"/>
          </p:nvPr>
        </p:nvSpPr>
        <p:spPr>
          <a:xfrm>
            <a:off x="333275" y="3954825"/>
            <a:ext cx="8709600" cy="1188600"/>
          </a:xfrm>
          <a:prstGeom prst="rect">
            <a:avLst/>
          </a:prstGeom>
          <a:noFill/>
          <a:ln>
            <a:noFill/>
          </a:ln>
        </p:spPr>
        <p:txBody>
          <a:bodyPr anchorCtr="0" anchor="t" bIns="34275" lIns="68575" spcFirstLastPara="1" rIns="68575" wrap="square" tIns="34275">
            <a:normAutofit fontScale="25000" lnSpcReduction="20000"/>
          </a:bodyPr>
          <a:lstStyle/>
          <a:p>
            <a:pPr indent="-315912" lvl="0" marL="457200" rtl="0" algn="l">
              <a:spcBef>
                <a:spcPts val="400"/>
              </a:spcBef>
              <a:spcAft>
                <a:spcPts val="0"/>
              </a:spcAft>
              <a:buClr>
                <a:srgbClr val="2A4F1C"/>
              </a:buClr>
              <a:buSzPct val="100000"/>
              <a:buChar char="●"/>
            </a:pPr>
            <a:r>
              <a:rPr lang="en" sz="5500"/>
              <a:t>In the existing condition, VPN has the 2nd highest </a:t>
            </a:r>
            <a:r>
              <a:rPr lang="en" sz="5500"/>
              <a:t>number</a:t>
            </a:r>
            <a:r>
              <a:rPr lang="en" sz="5500"/>
              <a:t> of diverse housing and/or shelter options per mile of any neighborhood in the city</a:t>
            </a:r>
            <a:endParaRPr sz="5500"/>
          </a:p>
          <a:p>
            <a:pPr indent="0" lvl="0" marL="1371600" rtl="0" algn="l">
              <a:spcBef>
                <a:spcPts val="400"/>
              </a:spcBef>
              <a:spcAft>
                <a:spcPts val="0"/>
              </a:spcAft>
              <a:buNone/>
            </a:pPr>
            <a:r>
              <a:t/>
            </a:r>
            <a:endParaRPr sz="5500"/>
          </a:p>
          <a:p>
            <a:pPr indent="-315912" lvl="0" marL="457200" rtl="0" algn="l">
              <a:spcBef>
                <a:spcPts val="400"/>
              </a:spcBef>
              <a:spcAft>
                <a:spcPts val="0"/>
              </a:spcAft>
              <a:buClr>
                <a:srgbClr val="2A4F1C"/>
              </a:buClr>
              <a:buSzPct val="100000"/>
              <a:buChar char="●"/>
            </a:pPr>
            <a:r>
              <a:rPr lang="en" sz="5500"/>
              <a:t>If the proposed shelter were to be sited on State Street, the density of housing options would exceed Downtown Boise’s (and be greater than </a:t>
            </a:r>
            <a:r>
              <a:rPr lang="en" sz="5500"/>
              <a:t>downtown</a:t>
            </a:r>
            <a:r>
              <a:rPr lang="en" sz="5500"/>
              <a:t>’s current density per square mile)</a:t>
            </a:r>
            <a:endParaRPr sz="5500"/>
          </a:p>
          <a:p>
            <a:pPr indent="0" lvl="0" marL="0" rtl="0" algn="l">
              <a:spcBef>
                <a:spcPts val="400"/>
              </a:spcBef>
              <a:spcAft>
                <a:spcPts val="0"/>
              </a:spcAft>
              <a:buNone/>
            </a:pPr>
            <a:r>
              <a:t/>
            </a:r>
            <a:endParaRPr/>
          </a:p>
          <a:p>
            <a:pPr indent="0" lvl="0" marL="914400" rtl="0" algn="l">
              <a:spcBef>
                <a:spcPts val="400"/>
              </a:spcBef>
              <a:spcAft>
                <a:spcPts val="0"/>
              </a:spcAft>
              <a:buNone/>
            </a:pPr>
            <a:r>
              <a:t/>
            </a:r>
            <a:endParaRPr/>
          </a:p>
        </p:txBody>
      </p:sp>
      <p:pic>
        <p:nvPicPr>
          <p:cNvPr id="358" name="Google Shape;358;p45"/>
          <p:cNvPicPr preferRelativeResize="0"/>
          <p:nvPr/>
        </p:nvPicPr>
        <p:blipFill rotWithShape="1">
          <a:blip r:embed="rId3">
            <a:alphaModFix/>
          </a:blip>
          <a:srcRect b="0" l="0" r="0" t="0"/>
          <a:stretch/>
        </p:blipFill>
        <p:spPr>
          <a:xfrm>
            <a:off x="244400" y="172075"/>
            <a:ext cx="3403462" cy="3782749"/>
          </a:xfrm>
          <a:prstGeom prst="rect">
            <a:avLst/>
          </a:prstGeom>
          <a:noFill/>
          <a:ln>
            <a:noFill/>
          </a:ln>
        </p:spPr>
      </p:pic>
      <p:pic>
        <p:nvPicPr>
          <p:cNvPr id="359" name="Google Shape;359;p45"/>
          <p:cNvPicPr preferRelativeResize="0"/>
          <p:nvPr/>
        </p:nvPicPr>
        <p:blipFill rotWithShape="1">
          <a:blip r:embed="rId4">
            <a:alphaModFix/>
          </a:blip>
          <a:srcRect b="-23946" l="3259" r="-27206" t="0"/>
          <a:stretch/>
        </p:blipFill>
        <p:spPr>
          <a:xfrm>
            <a:off x="4410475" y="172075"/>
            <a:ext cx="4167975" cy="4693702"/>
          </a:xfrm>
          <a:prstGeom prst="rect">
            <a:avLst/>
          </a:prstGeom>
          <a:noFill/>
          <a:ln>
            <a:noFill/>
          </a:ln>
        </p:spPr>
      </p:pic>
      <p:sp>
        <p:nvSpPr>
          <p:cNvPr id="360" name="Google Shape;360;p45"/>
          <p:cNvSpPr/>
          <p:nvPr/>
        </p:nvSpPr>
        <p:spPr>
          <a:xfrm>
            <a:off x="144425" y="3521575"/>
            <a:ext cx="311100" cy="666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5"/>
          <p:cNvSpPr/>
          <p:nvPr/>
        </p:nvSpPr>
        <p:spPr>
          <a:xfrm>
            <a:off x="4196100" y="3640650"/>
            <a:ext cx="311100" cy="666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5"/>
          <p:cNvSpPr txBox="1"/>
          <p:nvPr/>
        </p:nvSpPr>
        <p:spPr>
          <a:xfrm>
            <a:off x="7727475" y="1875625"/>
            <a:ext cx="1315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Palatino Linotype"/>
                <a:ea typeface="Palatino Linotype"/>
                <a:cs typeface="Palatino Linotype"/>
                <a:sym typeface="Palatino Linotype"/>
              </a:rPr>
              <a:t>*includes Arthur St assumption at 75 units LIH</a:t>
            </a:r>
            <a:endParaRPr i="1">
              <a:latin typeface="Palatino Linotype"/>
              <a:ea typeface="Palatino Linotype"/>
              <a:cs typeface="Palatino Linotype"/>
              <a:sym typeface="Palatino Linotyp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6"/>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What is Concentration of Poverty</a:t>
            </a:r>
            <a:endParaRPr sz="2000"/>
          </a:p>
        </p:txBody>
      </p:sp>
      <p:sp>
        <p:nvSpPr>
          <p:cNvPr id="368" name="Google Shape;368;p46"/>
          <p:cNvSpPr txBox="1"/>
          <p:nvPr/>
        </p:nvSpPr>
        <p:spPr>
          <a:xfrm>
            <a:off x="262050" y="1162325"/>
            <a:ext cx="8619900" cy="3232500"/>
          </a:xfrm>
          <a:prstGeom prst="rect">
            <a:avLst/>
          </a:prstGeom>
          <a:noFill/>
          <a:ln>
            <a:noFill/>
          </a:ln>
        </p:spPr>
        <p:txBody>
          <a:bodyPr anchorCtr="0" anchor="t" bIns="91425" lIns="91425" spcFirstLastPara="1" rIns="91425" wrap="square" tIns="91425">
            <a:spAutoFit/>
          </a:bodyPr>
          <a:lstStyle/>
          <a:p>
            <a:pPr indent="-88900" lvl="0" marL="203200" rtl="0" algn="l">
              <a:spcBef>
                <a:spcPts val="400"/>
              </a:spcBef>
              <a:spcAft>
                <a:spcPts val="0"/>
              </a:spcAft>
              <a:buNone/>
            </a:pPr>
            <a:r>
              <a:rPr lang="en" sz="1800">
                <a:solidFill>
                  <a:schemeClr val="dk1"/>
                </a:solidFill>
                <a:latin typeface="Palatino Linotype"/>
                <a:ea typeface="Palatino Linotype"/>
                <a:cs typeface="Palatino Linotype"/>
                <a:sym typeface="Palatino Linotype"/>
              </a:rPr>
              <a:t>...</a:t>
            </a:r>
            <a:r>
              <a:rPr lang="en" sz="1800">
                <a:solidFill>
                  <a:schemeClr val="dk1"/>
                </a:solidFill>
                <a:latin typeface="Palatino Linotype"/>
                <a:ea typeface="Palatino Linotype"/>
                <a:cs typeface="Palatino Linotype"/>
                <a:sym typeface="Palatino Linotype"/>
              </a:rPr>
              <a:t>review of the U.S. literature...suggests that the </a:t>
            </a:r>
            <a:r>
              <a:rPr b="1" lang="en" sz="1800">
                <a:solidFill>
                  <a:schemeClr val="dk1"/>
                </a:solidFill>
                <a:latin typeface="Palatino Linotype"/>
                <a:ea typeface="Palatino Linotype"/>
                <a:cs typeface="Palatino Linotype"/>
                <a:sym typeface="Palatino Linotype"/>
              </a:rPr>
              <a:t>independent impacts</a:t>
            </a:r>
            <a:r>
              <a:rPr lang="en" sz="1800">
                <a:solidFill>
                  <a:schemeClr val="dk1"/>
                </a:solidFill>
                <a:latin typeface="Palatino Linotype"/>
                <a:ea typeface="Palatino Linotype"/>
                <a:cs typeface="Palatino Linotype"/>
                <a:sym typeface="Palatino Linotype"/>
              </a:rPr>
              <a:t> of </a:t>
            </a:r>
            <a:r>
              <a:rPr b="1" lang="en" sz="1800">
                <a:solidFill>
                  <a:schemeClr val="dk1"/>
                </a:solidFill>
                <a:latin typeface="Palatino Linotype"/>
                <a:ea typeface="Palatino Linotype"/>
                <a:cs typeface="Palatino Linotype"/>
                <a:sym typeface="Palatino Linotype"/>
              </a:rPr>
              <a:t>neighborhood poverty rates</a:t>
            </a:r>
            <a:r>
              <a:rPr lang="en" sz="1800">
                <a:solidFill>
                  <a:schemeClr val="dk1"/>
                </a:solidFill>
                <a:latin typeface="Palatino Linotype"/>
                <a:ea typeface="Palatino Linotype"/>
                <a:cs typeface="Palatino Linotype"/>
                <a:sym typeface="Palatino Linotype"/>
              </a:rPr>
              <a:t> in encouraging </a:t>
            </a:r>
            <a:r>
              <a:rPr b="1" lang="en" sz="1800">
                <a:solidFill>
                  <a:schemeClr val="dk1"/>
                </a:solidFill>
                <a:latin typeface="Palatino Linotype"/>
                <a:ea typeface="Palatino Linotype"/>
                <a:cs typeface="Palatino Linotype"/>
                <a:sym typeface="Palatino Linotype"/>
              </a:rPr>
              <a:t>negative outcomes</a:t>
            </a:r>
            <a:r>
              <a:rPr lang="en" sz="1800">
                <a:solidFill>
                  <a:schemeClr val="dk1"/>
                </a:solidFill>
                <a:latin typeface="Palatino Linotype"/>
                <a:ea typeface="Palatino Linotype"/>
                <a:cs typeface="Palatino Linotype"/>
                <a:sym typeface="Palatino Linotype"/>
              </a:rPr>
              <a:t> for individuals like </a:t>
            </a:r>
            <a:r>
              <a:rPr b="1" lang="en" sz="1800">
                <a:solidFill>
                  <a:schemeClr val="dk1"/>
                </a:solidFill>
                <a:latin typeface="Palatino Linotype"/>
                <a:ea typeface="Palatino Linotype"/>
                <a:cs typeface="Palatino Linotype"/>
                <a:sym typeface="Palatino Linotype"/>
              </a:rPr>
              <a:t>crime, school leaving, and duration of poverty</a:t>
            </a:r>
            <a:r>
              <a:rPr lang="en" sz="1800">
                <a:solidFill>
                  <a:schemeClr val="dk1"/>
                </a:solidFill>
                <a:latin typeface="Palatino Linotype"/>
                <a:ea typeface="Palatino Linotype"/>
                <a:cs typeface="Palatino Linotype"/>
                <a:sym typeface="Palatino Linotype"/>
              </a:rPr>
              <a:t> spells appear to be nil unless the neighborhood </a:t>
            </a:r>
            <a:r>
              <a:rPr b="1" lang="en" sz="1800">
                <a:solidFill>
                  <a:schemeClr val="dk1"/>
                </a:solidFill>
                <a:latin typeface="Palatino Linotype"/>
                <a:ea typeface="Palatino Linotype"/>
                <a:cs typeface="Palatino Linotype"/>
                <a:sym typeface="Palatino Linotype"/>
              </a:rPr>
              <a:t>exceeds about 20 percent poverty, whereupon the externality effects grow rapidly until the neighborhood reaches approximately 40 percent poverty</a:t>
            </a:r>
            <a:r>
              <a:rPr lang="en" sz="1800">
                <a:solidFill>
                  <a:schemeClr val="dk1"/>
                </a:solidFill>
                <a:latin typeface="Palatino Linotype"/>
                <a:ea typeface="Palatino Linotype"/>
                <a:cs typeface="Palatino Linotype"/>
                <a:sym typeface="Palatino Linotype"/>
              </a:rPr>
              <a:t>; subsequent increases in the poverty population appear to have no marginal external effect. Analogously, the i</a:t>
            </a:r>
            <a:r>
              <a:rPr b="1" lang="en" sz="1800">
                <a:solidFill>
                  <a:schemeClr val="dk1"/>
                </a:solidFill>
                <a:latin typeface="Palatino Linotype"/>
                <a:ea typeface="Palatino Linotype"/>
                <a:cs typeface="Palatino Linotype"/>
                <a:sym typeface="Palatino Linotype"/>
              </a:rPr>
              <a:t>ndependent impacts</a:t>
            </a:r>
            <a:r>
              <a:rPr lang="en" sz="1800">
                <a:solidFill>
                  <a:schemeClr val="dk1"/>
                </a:solidFill>
                <a:latin typeface="Palatino Linotype"/>
                <a:ea typeface="Palatino Linotype"/>
                <a:cs typeface="Palatino Linotype"/>
                <a:sym typeface="Palatino Linotype"/>
              </a:rPr>
              <a:t> of neighborhood poverty rates </a:t>
            </a:r>
            <a:r>
              <a:rPr b="1" lang="en" sz="1800">
                <a:solidFill>
                  <a:schemeClr val="dk1"/>
                </a:solidFill>
                <a:latin typeface="Palatino Linotype"/>
                <a:ea typeface="Palatino Linotype"/>
                <a:cs typeface="Palatino Linotype"/>
                <a:sym typeface="Palatino Linotype"/>
              </a:rPr>
              <a:t>in discouraging positive behaviors like working</a:t>
            </a:r>
            <a:r>
              <a:rPr lang="en" sz="1800">
                <a:solidFill>
                  <a:schemeClr val="dk1"/>
                </a:solidFill>
                <a:latin typeface="Palatino Linotype"/>
                <a:ea typeface="Palatino Linotype"/>
                <a:cs typeface="Palatino Linotype"/>
                <a:sym typeface="Palatino Linotype"/>
              </a:rPr>
              <a:t> appear to be nil unless the neighborhood </a:t>
            </a:r>
            <a:r>
              <a:rPr b="1" lang="en" sz="1800">
                <a:solidFill>
                  <a:schemeClr val="dk1"/>
                </a:solidFill>
                <a:latin typeface="Palatino Linotype"/>
                <a:ea typeface="Palatino Linotype"/>
                <a:cs typeface="Palatino Linotype"/>
                <a:sym typeface="Palatino Linotype"/>
              </a:rPr>
              <a:t>exceeds about 15 percent poverty</a:t>
            </a:r>
            <a:r>
              <a:rPr lang="en" sz="1800">
                <a:solidFill>
                  <a:schemeClr val="dk1"/>
                </a:solidFill>
                <a:latin typeface="Palatino Linotype"/>
                <a:ea typeface="Palatino Linotype"/>
                <a:cs typeface="Palatino Linotype"/>
                <a:sym typeface="Palatino Linotype"/>
              </a:rPr>
              <a:t>, whereupon the effects grow rapidly until the neighborhood </a:t>
            </a:r>
            <a:r>
              <a:rPr b="1" lang="en" sz="1800">
                <a:solidFill>
                  <a:schemeClr val="dk1"/>
                </a:solidFill>
                <a:latin typeface="Palatino Linotype"/>
                <a:ea typeface="Palatino Linotype"/>
                <a:cs typeface="Palatino Linotype"/>
                <a:sym typeface="Palatino Linotype"/>
              </a:rPr>
              <a:t>reaches roughly 30 </a:t>
            </a:r>
            <a:r>
              <a:rPr lang="en" sz="1800">
                <a:solidFill>
                  <a:schemeClr val="dk1"/>
                </a:solidFill>
                <a:latin typeface="Palatino Linotype"/>
                <a:ea typeface="Palatino Linotype"/>
                <a:cs typeface="Palatino Linotype"/>
                <a:sym typeface="Palatino Linotype"/>
              </a:rPr>
              <a:t>percent poverty; subsequent increases in poverty appear to have no marginal effect.</a:t>
            </a:r>
            <a:endParaRPr sz="1800"/>
          </a:p>
        </p:txBody>
      </p:sp>
      <p:sp>
        <p:nvSpPr>
          <p:cNvPr id="369" name="Google Shape;369;p46"/>
          <p:cNvSpPr txBox="1"/>
          <p:nvPr/>
        </p:nvSpPr>
        <p:spPr>
          <a:xfrm>
            <a:off x="4274500" y="4344950"/>
            <a:ext cx="46911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700">
                <a:latin typeface="Palatino Linotype"/>
                <a:ea typeface="Palatino Linotype"/>
                <a:cs typeface="Palatino Linotype"/>
                <a:sym typeface="Palatino Linotype"/>
              </a:rPr>
              <a:t>-Galster, 2010, The Mechanism(s) of Neighborhood Effects: Theory, Evidence, and Policy Implications</a:t>
            </a:r>
            <a:endParaRPr i="1" sz="1800">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Causal Pathways for Impacts of </a:t>
            </a:r>
            <a:r>
              <a:rPr lang="en" sz="2000"/>
              <a:t>Concentration of Poverty</a:t>
            </a:r>
            <a:endParaRPr sz="2000"/>
          </a:p>
        </p:txBody>
      </p:sp>
      <p:sp>
        <p:nvSpPr>
          <p:cNvPr id="375" name="Google Shape;375;p47"/>
          <p:cNvSpPr txBox="1"/>
          <p:nvPr>
            <p:ph idx="1" type="body"/>
          </p:nvPr>
        </p:nvSpPr>
        <p:spPr>
          <a:xfrm>
            <a:off x="1179800" y="1408025"/>
            <a:ext cx="2848200" cy="2948700"/>
          </a:xfrm>
          <a:prstGeom prst="rect">
            <a:avLst/>
          </a:prstGeom>
          <a:noFill/>
          <a:ln>
            <a:noFill/>
          </a:ln>
        </p:spPr>
        <p:txBody>
          <a:bodyPr anchorCtr="0" anchor="t" bIns="34275" lIns="68575" spcFirstLastPara="1" rIns="68575" wrap="square" tIns="34275">
            <a:normAutofit lnSpcReduction="10000"/>
          </a:bodyPr>
          <a:lstStyle/>
          <a:p>
            <a:pPr indent="-317500" lvl="0" marL="457200" rtl="0" algn="l">
              <a:spcBef>
                <a:spcPts val="400"/>
              </a:spcBef>
              <a:spcAft>
                <a:spcPts val="0"/>
              </a:spcAft>
              <a:buSzPts val="1400"/>
              <a:buChar char="●"/>
            </a:pPr>
            <a:r>
              <a:rPr lang="en" sz="1400"/>
              <a:t>Social-Interactive Mechanisms</a:t>
            </a:r>
            <a:endParaRPr sz="1400"/>
          </a:p>
          <a:p>
            <a:pPr indent="-317500" lvl="1" marL="914400" rtl="0" algn="l">
              <a:spcBef>
                <a:spcPts val="400"/>
              </a:spcBef>
              <a:spcAft>
                <a:spcPts val="0"/>
              </a:spcAft>
              <a:buSzPts val="1400"/>
              <a:buChar char="○"/>
            </a:pPr>
            <a:r>
              <a:rPr lang="en" sz="1400"/>
              <a:t>Social Contagion</a:t>
            </a:r>
            <a:endParaRPr sz="1400"/>
          </a:p>
          <a:p>
            <a:pPr indent="-317500" lvl="1" marL="914400" rtl="0" algn="l">
              <a:spcBef>
                <a:spcPts val="400"/>
              </a:spcBef>
              <a:spcAft>
                <a:spcPts val="0"/>
              </a:spcAft>
              <a:buSzPts val="1400"/>
              <a:buChar char="○"/>
            </a:pPr>
            <a:r>
              <a:rPr lang="en" sz="1400"/>
              <a:t>Collective Socialization</a:t>
            </a:r>
            <a:endParaRPr sz="1400"/>
          </a:p>
          <a:p>
            <a:pPr indent="-317500" lvl="1" marL="914400" rtl="0" algn="l">
              <a:spcBef>
                <a:spcPts val="400"/>
              </a:spcBef>
              <a:spcAft>
                <a:spcPts val="0"/>
              </a:spcAft>
              <a:buSzPts val="1400"/>
              <a:buChar char="○"/>
            </a:pPr>
            <a:r>
              <a:rPr lang="en" sz="1400"/>
              <a:t>Social Networks</a:t>
            </a:r>
            <a:endParaRPr sz="1400"/>
          </a:p>
          <a:p>
            <a:pPr indent="-317500" lvl="1" marL="914400" rtl="0" algn="l">
              <a:spcBef>
                <a:spcPts val="400"/>
              </a:spcBef>
              <a:spcAft>
                <a:spcPts val="0"/>
              </a:spcAft>
              <a:buSzPts val="1400"/>
              <a:buChar char="○"/>
            </a:pPr>
            <a:r>
              <a:rPr lang="en" sz="1400"/>
              <a:t>Social cohesion and control</a:t>
            </a:r>
            <a:endParaRPr sz="1400"/>
          </a:p>
          <a:p>
            <a:pPr indent="-317500" lvl="1" marL="914400" rtl="0" algn="l">
              <a:spcBef>
                <a:spcPts val="400"/>
              </a:spcBef>
              <a:spcAft>
                <a:spcPts val="0"/>
              </a:spcAft>
              <a:buSzPts val="1400"/>
              <a:buChar char="○"/>
            </a:pPr>
            <a:r>
              <a:rPr lang="en" sz="1400"/>
              <a:t>Competition</a:t>
            </a:r>
            <a:endParaRPr sz="1400"/>
          </a:p>
          <a:p>
            <a:pPr indent="-317500" lvl="1" marL="914400" rtl="0" algn="l">
              <a:spcBef>
                <a:spcPts val="400"/>
              </a:spcBef>
              <a:spcAft>
                <a:spcPts val="0"/>
              </a:spcAft>
              <a:buSzPts val="1400"/>
              <a:buChar char="○"/>
            </a:pPr>
            <a:r>
              <a:rPr lang="en" sz="1400"/>
              <a:t>Relative Deprivation</a:t>
            </a:r>
            <a:endParaRPr sz="1400"/>
          </a:p>
          <a:p>
            <a:pPr indent="-317500" lvl="1" marL="914400" rtl="0" algn="l">
              <a:spcBef>
                <a:spcPts val="400"/>
              </a:spcBef>
              <a:spcAft>
                <a:spcPts val="0"/>
              </a:spcAft>
              <a:buSzPts val="1400"/>
              <a:buChar char="○"/>
            </a:pPr>
            <a:r>
              <a:rPr lang="en" sz="1400"/>
              <a:t>Parental Mediation</a:t>
            </a:r>
            <a:endParaRPr sz="1400"/>
          </a:p>
          <a:p>
            <a:pPr indent="0" lvl="0" marL="0" rtl="0" algn="l">
              <a:spcBef>
                <a:spcPts val="400"/>
              </a:spcBef>
              <a:spcAft>
                <a:spcPts val="0"/>
              </a:spcAft>
              <a:buNone/>
            </a:pPr>
            <a:r>
              <a:t/>
            </a:r>
            <a:endParaRPr/>
          </a:p>
        </p:txBody>
      </p:sp>
      <p:sp>
        <p:nvSpPr>
          <p:cNvPr id="376" name="Google Shape;376;p47"/>
          <p:cNvSpPr txBox="1"/>
          <p:nvPr>
            <p:ph idx="1" type="body"/>
          </p:nvPr>
        </p:nvSpPr>
        <p:spPr>
          <a:xfrm>
            <a:off x="4371925" y="1326975"/>
            <a:ext cx="3073200" cy="3358800"/>
          </a:xfrm>
          <a:prstGeom prst="rect">
            <a:avLst/>
          </a:prstGeom>
          <a:noFill/>
          <a:ln>
            <a:noFill/>
          </a:ln>
        </p:spPr>
        <p:txBody>
          <a:bodyPr anchorCtr="0" anchor="t" bIns="34275" lIns="68575" spcFirstLastPara="1" rIns="68575" wrap="square" tIns="34275">
            <a:normAutofit lnSpcReduction="10000"/>
          </a:bodyPr>
          <a:lstStyle/>
          <a:p>
            <a:pPr indent="-317500" lvl="0" marL="457200" rtl="0" algn="l">
              <a:spcBef>
                <a:spcPts val="400"/>
              </a:spcBef>
              <a:spcAft>
                <a:spcPts val="0"/>
              </a:spcAft>
              <a:buSzPts val="1400"/>
              <a:buChar char="●"/>
            </a:pPr>
            <a:r>
              <a:rPr lang="en" sz="1400"/>
              <a:t>Environmental Mechanisms</a:t>
            </a:r>
            <a:endParaRPr sz="1400"/>
          </a:p>
          <a:p>
            <a:pPr indent="-317500" lvl="1" marL="914400" rtl="0" algn="l">
              <a:spcBef>
                <a:spcPts val="0"/>
              </a:spcBef>
              <a:spcAft>
                <a:spcPts val="0"/>
              </a:spcAft>
              <a:buSzPts val="1400"/>
              <a:buChar char="○"/>
            </a:pPr>
            <a:r>
              <a:rPr lang="en" sz="1400"/>
              <a:t>Exposure to Violence</a:t>
            </a:r>
            <a:endParaRPr sz="1400"/>
          </a:p>
          <a:p>
            <a:pPr indent="-317500" lvl="1" marL="914400" rtl="0" algn="l">
              <a:spcBef>
                <a:spcPts val="0"/>
              </a:spcBef>
              <a:spcAft>
                <a:spcPts val="0"/>
              </a:spcAft>
              <a:buSzPts val="1400"/>
              <a:buChar char="○"/>
            </a:pPr>
            <a:r>
              <a:rPr lang="en" sz="1400"/>
              <a:t>Physical Surroundings</a:t>
            </a:r>
            <a:endParaRPr sz="1400"/>
          </a:p>
          <a:p>
            <a:pPr indent="-317500" lvl="1" marL="914400" rtl="0" algn="l">
              <a:spcBef>
                <a:spcPts val="0"/>
              </a:spcBef>
              <a:spcAft>
                <a:spcPts val="0"/>
              </a:spcAft>
              <a:buSzPts val="1400"/>
              <a:buChar char="○"/>
            </a:pPr>
            <a:r>
              <a:rPr lang="en" sz="1400"/>
              <a:t>Toxic Exposure</a:t>
            </a:r>
            <a:endParaRPr sz="1400"/>
          </a:p>
          <a:p>
            <a:pPr indent="0" lvl="0" marL="914400" rtl="0" algn="l">
              <a:spcBef>
                <a:spcPts val="400"/>
              </a:spcBef>
              <a:spcAft>
                <a:spcPts val="0"/>
              </a:spcAft>
              <a:buNone/>
            </a:pPr>
            <a:r>
              <a:t/>
            </a:r>
            <a:endParaRPr sz="1400"/>
          </a:p>
          <a:p>
            <a:pPr indent="-317500" lvl="0" marL="457200" rtl="0" algn="l">
              <a:spcBef>
                <a:spcPts val="400"/>
              </a:spcBef>
              <a:spcAft>
                <a:spcPts val="0"/>
              </a:spcAft>
              <a:buSzPts val="1400"/>
              <a:buChar char="●"/>
            </a:pPr>
            <a:r>
              <a:rPr lang="en" sz="1400"/>
              <a:t>Geographical Mechanisms</a:t>
            </a:r>
            <a:endParaRPr sz="1400"/>
          </a:p>
          <a:p>
            <a:pPr indent="-317500" lvl="1" marL="914400" rtl="0" algn="l">
              <a:spcBef>
                <a:spcPts val="400"/>
              </a:spcBef>
              <a:spcAft>
                <a:spcPts val="0"/>
              </a:spcAft>
              <a:buSzPts val="1400"/>
              <a:buChar char="○"/>
            </a:pPr>
            <a:r>
              <a:rPr lang="en" sz="1400"/>
              <a:t>Spatial Mismatch</a:t>
            </a:r>
            <a:endParaRPr sz="1400"/>
          </a:p>
          <a:p>
            <a:pPr indent="-317500" lvl="1" marL="914400" rtl="0" algn="l">
              <a:spcBef>
                <a:spcPts val="400"/>
              </a:spcBef>
              <a:spcAft>
                <a:spcPts val="0"/>
              </a:spcAft>
              <a:buSzPts val="1400"/>
              <a:buChar char="○"/>
            </a:pPr>
            <a:r>
              <a:rPr lang="en" sz="1400"/>
              <a:t>Public Services</a:t>
            </a:r>
            <a:endParaRPr sz="1400"/>
          </a:p>
          <a:p>
            <a:pPr indent="0" lvl="0" marL="457200" rtl="0" algn="l">
              <a:spcBef>
                <a:spcPts val="400"/>
              </a:spcBef>
              <a:spcAft>
                <a:spcPts val="0"/>
              </a:spcAft>
              <a:buNone/>
            </a:pPr>
            <a:r>
              <a:t/>
            </a:r>
            <a:endParaRPr sz="1400"/>
          </a:p>
          <a:p>
            <a:pPr indent="-317500" lvl="0" marL="457200" rtl="0" algn="l">
              <a:spcBef>
                <a:spcPts val="400"/>
              </a:spcBef>
              <a:spcAft>
                <a:spcPts val="0"/>
              </a:spcAft>
              <a:buSzPts val="1400"/>
              <a:buChar char="●"/>
            </a:pPr>
            <a:r>
              <a:rPr lang="en" sz="1400"/>
              <a:t>Institutional Mechanisms</a:t>
            </a:r>
            <a:endParaRPr sz="1400"/>
          </a:p>
          <a:p>
            <a:pPr indent="-317500" lvl="1" marL="914400" rtl="0" algn="l">
              <a:spcBef>
                <a:spcPts val="0"/>
              </a:spcBef>
              <a:spcAft>
                <a:spcPts val="0"/>
              </a:spcAft>
              <a:buSzPts val="1400"/>
              <a:buChar char="○"/>
            </a:pPr>
            <a:r>
              <a:rPr lang="en" sz="1400"/>
              <a:t>Stigmatization</a:t>
            </a:r>
            <a:endParaRPr sz="1400"/>
          </a:p>
          <a:p>
            <a:pPr indent="-317500" lvl="1" marL="914400" rtl="0" algn="l">
              <a:spcBef>
                <a:spcPts val="0"/>
              </a:spcBef>
              <a:spcAft>
                <a:spcPts val="0"/>
              </a:spcAft>
              <a:buSzPts val="1400"/>
              <a:buChar char="○"/>
            </a:pPr>
            <a:r>
              <a:rPr lang="en" sz="1400"/>
              <a:t>Local Institutional Resources</a:t>
            </a:r>
            <a:endParaRPr sz="1400"/>
          </a:p>
          <a:p>
            <a:pPr indent="-317500" lvl="1" marL="914400" rtl="0" algn="l">
              <a:spcBef>
                <a:spcPts val="0"/>
              </a:spcBef>
              <a:spcAft>
                <a:spcPts val="0"/>
              </a:spcAft>
              <a:buSzPts val="1400"/>
              <a:buChar char="○"/>
            </a:pPr>
            <a:r>
              <a:rPr lang="en" sz="1400"/>
              <a:t>Local Market Actors</a:t>
            </a:r>
            <a:endParaRPr sz="1400"/>
          </a:p>
        </p:txBody>
      </p:sp>
      <p:sp>
        <p:nvSpPr>
          <p:cNvPr id="377" name="Google Shape;377;p47"/>
          <p:cNvSpPr txBox="1"/>
          <p:nvPr/>
        </p:nvSpPr>
        <p:spPr>
          <a:xfrm>
            <a:off x="0" y="4286225"/>
            <a:ext cx="469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Palatino Linotype"/>
                <a:ea typeface="Palatino Linotype"/>
                <a:cs typeface="Palatino Linotype"/>
                <a:sym typeface="Palatino Linotype"/>
              </a:rPr>
              <a:t>-Galster, 2010, The Mechanism(s) of Neighborhood Effects: Theory, Evidence, and Policy Implications</a:t>
            </a:r>
            <a:endParaRPr i="1">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In Closing</a:t>
            </a:r>
            <a:endParaRPr sz="2100"/>
          </a:p>
        </p:txBody>
      </p:sp>
      <p:sp>
        <p:nvSpPr>
          <p:cNvPr id="383" name="Google Shape;383;p48"/>
          <p:cNvSpPr txBox="1"/>
          <p:nvPr/>
        </p:nvSpPr>
        <p:spPr>
          <a:xfrm>
            <a:off x="452796" y="3996659"/>
            <a:ext cx="8260500" cy="1169400"/>
          </a:xfrm>
          <a:prstGeom prst="rect">
            <a:avLst/>
          </a:prstGeom>
          <a:noFill/>
          <a:ln>
            <a:noFill/>
          </a:ln>
        </p:spPr>
        <p:txBody>
          <a:bodyPr anchorCtr="0" anchor="t" bIns="34275" lIns="68575" spcFirstLastPara="1" rIns="68575" wrap="square" tIns="34275">
            <a:normAutofit fontScale="625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
        <p:nvSpPr>
          <p:cNvPr id="384" name="Google Shape;384;p48"/>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385" name="Google Shape;385;p48"/>
          <p:cNvSpPr txBox="1"/>
          <p:nvPr>
            <p:ph idx="1" type="body"/>
          </p:nvPr>
        </p:nvSpPr>
        <p:spPr>
          <a:xfrm>
            <a:off x="404725" y="1206500"/>
            <a:ext cx="7670700" cy="3610500"/>
          </a:xfrm>
          <a:prstGeom prst="rect">
            <a:avLst/>
          </a:prstGeom>
          <a:noFill/>
          <a:ln>
            <a:noFill/>
          </a:ln>
        </p:spPr>
        <p:txBody>
          <a:bodyPr anchorCtr="0" anchor="t" bIns="34275" lIns="68575" spcFirstLastPara="1" rIns="68575" wrap="square" tIns="34275">
            <a:normAutofit/>
          </a:bodyPr>
          <a:lstStyle/>
          <a:p>
            <a:pPr indent="-342900" lvl="0" marL="457200" rtl="0" algn="l">
              <a:spcBef>
                <a:spcPts val="400"/>
              </a:spcBef>
              <a:spcAft>
                <a:spcPts val="0"/>
              </a:spcAft>
              <a:buSzPts val="1800"/>
              <a:buChar char="●"/>
            </a:pPr>
            <a:r>
              <a:rPr lang="en" sz="1800"/>
              <a:t>In closing, a great deal of the public response we’ve observed may be related to the intrinsic notion that there is a carrying capacity for any given neighborhood and that this would put us over. Research indicates you begin breaching that carrying capacity at 20% poverty. We are at an aggregate 25%, parts up to 35%.</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Many of our residents who have expressed vocal opposition go out of their way to help people experiencing homelessness on an individual level.</a:t>
            </a:r>
            <a:endParaRPr sz="1800"/>
          </a:p>
          <a:p>
            <a:pPr indent="0" lvl="0" marL="457200" rtl="0" algn="l">
              <a:spcBef>
                <a:spcPts val="400"/>
              </a:spcBef>
              <a:spcAft>
                <a:spcPts val="0"/>
              </a:spcAft>
              <a:buNone/>
            </a:pPr>
            <a:r>
              <a:t/>
            </a:r>
            <a:endParaRPr sz="1800"/>
          </a:p>
          <a:p>
            <a:pPr indent="-342900" lvl="0" marL="457200" rtl="0" algn="l">
              <a:spcBef>
                <a:spcPts val="400"/>
              </a:spcBef>
              <a:spcAft>
                <a:spcPts val="0"/>
              </a:spcAft>
              <a:buSzPts val="1800"/>
              <a:buChar char="●"/>
            </a:pPr>
            <a:r>
              <a:rPr lang="en" sz="1800"/>
              <a:t>Overlying trust issue - history of Salvation Army Rehabilitation Facility at Willow Lane Park and lack of CUP Enforcement.</a:t>
            </a:r>
            <a:endParaRPr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9"/>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Supporting Documentation Provided</a:t>
            </a:r>
            <a:endParaRPr sz="2000"/>
          </a:p>
        </p:txBody>
      </p:sp>
      <p:sp>
        <p:nvSpPr>
          <p:cNvPr id="391" name="Google Shape;391;p49"/>
          <p:cNvSpPr txBox="1"/>
          <p:nvPr>
            <p:ph idx="1" type="body"/>
          </p:nvPr>
        </p:nvSpPr>
        <p:spPr>
          <a:xfrm>
            <a:off x="3965925" y="1492200"/>
            <a:ext cx="3411000" cy="3291900"/>
          </a:xfrm>
          <a:prstGeom prst="rect">
            <a:avLst/>
          </a:prstGeom>
          <a:noFill/>
          <a:ln>
            <a:noFill/>
          </a:ln>
        </p:spPr>
        <p:txBody>
          <a:bodyPr anchorCtr="0" anchor="t" bIns="34275" lIns="68575" spcFirstLastPara="1" rIns="68575" wrap="square" tIns="34275">
            <a:normAutofit/>
          </a:bodyPr>
          <a:lstStyle/>
          <a:p>
            <a:pPr indent="-88900" lvl="0" marL="203200" rtl="0" algn="l">
              <a:spcBef>
                <a:spcPts val="400"/>
              </a:spcBef>
              <a:spcAft>
                <a:spcPts val="0"/>
              </a:spcAft>
              <a:buSzPts val="1100"/>
              <a:buNone/>
            </a:pPr>
            <a:r>
              <a:t/>
            </a:r>
            <a:endParaRPr sz="1100"/>
          </a:p>
          <a:p>
            <a:pPr indent="-88900" lvl="0" marL="203200" rtl="0" algn="l">
              <a:spcBef>
                <a:spcPts val="400"/>
              </a:spcBef>
              <a:spcAft>
                <a:spcPts val="0"/>
              </a:spcAft>
              <a:buSzPts val="1100"/>
              <a:buNone/>
            </a:pPr>
            <a:r>
              <a:t/>
            </a:r>
            <a:endParaRPr sz="1100"/>
          </a:p>
          <a:p>
            <a:pPr indent="-88900" lvl="0" marL="203200" rtl="0" algn="l">
              <a:spcBef>
                <a:spcPts val="400"/>
              </a:spcBef>
              <a:spcAft>
                <a:spcPts val="0"/>
              </a:spcAft>
              <a:buSzPts val="1900"/>
              <a:buNone/>
            </a:pPr>
            <a:r>
              <a:t/>
            </a:r>
            <a:endParaRPr sz="1100"/>
          </a:p>
        </p:txBody>
      </p:sp>
      <p:sp>
        <p:nvSpPr>
          <p:cNvPr id="392" name="Google Shape;392;p49"/>
          <p:cNvSpPr txBox="1"/>
          <p:nvPr>
            <p:ph idx="1" type="body"/>
          </p:nvPr>
        </p:nvSpPr>
        <p:spPr>
          <a:xfrm>
            <a:off x="457200" y="1067782"/>
            <a:ext cx="8229600" cy="1101900"/>
          </a:xfrm>
          <a:prstGeom prst="rect">
            <a:avLst/>
          </a:prstGeom>
          <a:noFill/>
          <a:ln>
            <a:noFill/>
          </a:ln>
        </p:spPr>
        <p:txBody>
          <a:bodyPr anchorCtr="0" anchor="t" bIns="34275" lIns="68575" spcFirstLastPara="1" rIns="68575" wrap="square" tIns="34275">
            <a:normAutofit/>
          </a:bodyPr>
          <a:lstStyle/>
          <a:p>
            <a:pPr indent="-342900" lvl="0" marL="457200" rtl="0" algn="l">
              <a:spcBef>
                <a:spcPts val="400"/>
              </a:spcBef>
              <a:spcAft>
                <a:spcPts val="0"/>
              </a:spcAft>
              <a:buSzPts val="1800"/>
              <a:buChar char="●"/>
            </a:pPr>
            <a:r>
              <a:rPr lang="en" sz="1800"/>
              <a:t>Shelter Mapping Analysis</a:t>
            </a:r>
            <a:endParaRPr sz="1800"/>
          </a:p>
          <a:p>
            <a:pPr indent="-342900" lvl="0" marL="457200" rtl="0" algn="l">
              <a:spcBef>
                <a:spcPts val="0"/>
              </a:spcBef>
              <a:spcAft>
                <a:spcPts val="0"/>
              </a:spcAft>
              <a:buSzPts val="1800"/>
              <a:buChar char="●"/>
            </a:pPr>
            <a:r>
              <a:rPr lang="en" sz="1800"/>
              <a:t>Calls to Service Detail Maps</a:t>
            </a:r>
            <a:endParaRPr sz="1800"/>
          </a:p>
          <a:p>
            <a:pPr indent="-342900" lvl="0" marL="457200" rtl="0" algn="l">
              <a:spcBef>
                <a:spcPts val="0"/>
              </a:spcBef>
              <a:spcAft>
                <a:spcPts val="0"/>
              </a:spcAft>
              <a:buSzPts val="1800"/>
              <a:buChar char="●"/>
            </a:pPr>
            <a:r>
              <a:rPr lang="en" sz="1800"/>
              <a:t>Shoreline URD CPTED, BPD - October 15, 2020</a:t>
            </a:r>
            <a:endParaRPr sz="1800"/>
          </a:p>
        </p:txBody>
      </p:sp>
      <p:sp>
        <p:nvSpPr>
          <p:cNvPr id="393" name="Google Shape;393;p49"/>
          <p:cNvSpPr txBox="1"/>
          <p:nvPr>
            <p:ph type="title"/>
          </p:nvPr>
        </p:nvSpPr>
        <p:spPr>
          <a:xfrm>
            <a:off x="457200" y="209432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Other </a:t>
            </a:r>
            <a:r>
              <a:rPr lang="en" sz="2000"/>
              <a:t>References</a:t>
            </a:r>
            <a:endParaRPr sz="2000"/>
          </a:p>
        </p:txBody>
      </p:sp>
      <p:sp>
        <p:nvSpPr>
          <p:cNvPr id="394" name="Google Shape;394;p49"/>
          <p:cNvSpPr txBox="1"/>
          <p:nvPr>
            <p:ph idx="1" type="body"/>
          </p:nvPr>
        </p:nvSpPr>
        <p:spPr>
          <a:xfrm>
            <a:off x="472450" y="2587200"/>
            <a:ext cx="8229600" cy="2037600"/>
          </a:xfrm>
          <a:prstGeom prst="rect">
            <a:avLst/>
          </a:prstGeom>
          <a:noFill/>
          <a:ln>
            <a:noFill/>
          </a:ln>
        </p:spPr>
        <p:txBody>
          <a:bodyPr anchorCtr="0" anchor="t" bIns="34275" lIns="68575" spcFirstLastPara="1" rIns="68575" wrap="square" tIns="34275">
            <a:normAutofit fontScale="70000" lnSpcReduction="20000"/>
          </a:bodyPr>
          <a:lstStyle/>
          <a:p>
            <a:pPr indent="-308610" lvl="0" marL="457200" rtl="0" algn="l">
              <a:spcBef>
                <a:spcPts val="400"/>
              </a:spcBef>
              <a:spcAft>
                <a:spcPts val="0"/>
              </a:spcAft>
              <a:buSzPct val="100000"/>
              <a:buChar char="●"/>
            </a:pPr>
            <a:r>
              <a:rPr lang="en" sz="1800"/>
              <a:t>Zoning Code Rewrite, Module 1 - April 2021 (</a:t>
            </a:r>
            <a:r>
              <a:rPr lang="en" sz="1800" u="sng">
                <a:solidFill>
                  <a:schemeClr val="hlink"/>
                </a:solidFill>
                <a:hlinkClick r:id="rId3"/>
              </a:rPr>
              <a:t>https://www.cityofboise.org/media/11746/boise_zoning_ordinance_module_1_public_draft.pdf</a:t>
            </a:r>
            <a:r>
              <a:rPr lang="en" sz="1800"/>
              <a:t>)</a:t>
            </a:r>
            <a:endParaRPr sz="1800"/>
          </a:p>
          <a:p>
            <a:pPr indent="-304165" lvl="0" marL="457200" rtl="0" algn="l">
              <a:spcBef>
                <a:spcPts val="0"/>
              </a:spcBef>
              <a:spcAft>
                <a:spcPts val="0"/>
              </a:spcAft>
              <a:buSzPct val="94444"/>
              <a:buChar char="●"/>
            </a:pPr>
            <a:r>
              <a:rPr lang="en" sz="1800"/>
              <a:t>Effect of Emergency Homeless Winter Shelters on Property Crime; Faraji, Ridgeway, and Wu; January 11, 2018: </a:t>
            </a:r>
            <a:r>
              <a:rPr lang="en" sz="1700" u="sng">
                <a:solidFill>
                  <a:srgbClr val="1155CC"/>
                </a:solidFill>
                <a:highlight>
                  <a:srgbClr val="FFFFFF"/>
                </a:highlight>
                <a:latin typeface="Times New Roman"/>
                <a:ea typeface="Times New Roman"/>
                <a:cs typeface="Times New Roman"/>
                <a:sym typeface="Times New Roman"/>
                <a:hlinkClick r:id="rId4">
                  <a:extLst>
                    <a:ext uri="{A12FA001-AC4F-418D-AE19-62706E023703}">
                      <ahyp:hlinkClr val="tx"/>
                    </a:ext>
                  </a:extLst>
                </a:hlinkClick>
              </a:rPr>
              <a:t>https://crim.sas.upenn.edu/sites/default/files/Ridgeway_Effect%20of%20Emergency%20Shelters-v5_1.2.2018.pdf</a:t>
            </a:r>
            <a:endParaRPr sz="1700" u="sng">
              <a:solidFill>
                <a:srgbClr val="1155CC"/>
              </a:solidFill>
              <a:highlight>
                <a:srgbClr val="FFFFFF"/>
              </a:highlight>
              <a:latin typeface="Times New Roman"/>
              <a:ea typeface="Times New Roman"/>
              <a:cs typeface="Times New Roman"/>
              <a:sym typeface="Times New Roman"/>
            </a:endParaRPr>
          </a:p>
          <a:p>
            <a:pPr indent="-304165" lvl="0" marL="457200" rtl="0" algn="l">
              <a:spcBef>
                <a:spcPts val="0"/>
              </a:spcBef>
              <a:spcAft>
                <a:spcPts val="0"/>
              </a:spcAft>
              <a:buSzPct val="94444"/>
              <a:buChar char="●"/>
            </a:pPr>
            <a:r>
              <a:rPr lang="en" sz="1800"/>
              <a:t>Close to Home: Does Proximity to a  Homeless Shelter Affect Residential Property Values in Manhattan, Independent Budget Office of the City of New York, September 2019: </a:t>
            </a:r>
            <a:r>
              <a:rPr lang="en" sz="1700" u="sng">
                <a:solidFill>
                  <a:srgbClr val="1155CC"/>
                </a:solidFill>
                <a:highlight>
                  <a:srgbClr val="FFFFFF"/>
                </a:highlight>
                <a:latin typeface="Times New Roman"/>
                <a:ea typeface="Times New Roman"/>
                <a:cs typeface="Times New Roman"/>
                <a:sym typeface="Times New Roman"/>
                <a:hlinkClick r:id="rId5">
                  <a:extLst>
                    <a:ext uri="{A12FA001-AC4F-418D-AE19-62706E023703}">
                      <ahyp:hlinkClr val="tx"/>
                    </a:ext>
                  </a:extLst>
                </a:hlinkClick>
              </a:rPr>
              <a:t>https://ibo.nyc.ny.us/iboreports/close-to-home-does-proximity-to-a-homeless-shelter-affect-residential-property-values-in-manhattan-2019.html</a:t>
            </a:r>
            <a:endParaRPr sz="1700" u="sng">
              <a:solidFill>
                <a:srgbClr val="1155CC"/>
              </a:solidFill>
              <a:highlight>
                <a:srgbClr val="FFFFFF"/>
              </a:highlight>
              <a:latin typeface="Times New Roman"/>
              <a:ea typeface="Times New Roman"/>
              <a:cs typeface="Times New Roman"/>
              <a:sym typeface="Times New Roman"/>
            </a:endParaRPr>
          </a:p>
          <a:p>
            <a:pPr indent="-304165" lvl="0" marL="457200" rtl="0" algn="l">
              <a:spcBef>
                <a:spcPts val="0"/>
              </a:spcBef>
              <a:spcAft>
                <a:spcPts val="0"/>
              </a:spcAft>
              <a:buSzPct val="94444"/>
              <a:buChar char="●"/>
            </a:pPr>
            <a:r>
              <a:rPr lang="en" sz="1800"/>
              <a:t>The Mechanism(s) of Neighborhood Effects Theory, Evidence, and Policy Implications, Galster, February 23, 2010: </a:t>
            </a:r>
            <a:r>
              <a:rPr lang="en" sz="1700">
                <a:latin typeface="Arial"/>
                <a:ea typeface="Arial"/>
                <a:cs typeface="Arial"/>
                <a:sym typeface="Arial"/>
              </a:rPr>
              <a:t>(</a:t>
            </a:r>
            <a:r>
              <a:rPr lang="en" sz="1700" u="sng">
                <a:solidFill>
                  <a:srgbClr val="1155CC"/>
                </a:solidFill>
                <a:highlight>
                  <a:srgbClr val="FFFFFF"/>
                </a:highlight>
                <a:latin typeface="Arial"/>
                <a:ea typeface="Arial"/>
                <a:cs typeface="Arial"/>
                <a:sym typeface="Arial"/>
                <a:hlinkClick r:id="rId6">
                  <a:extLst>
                    <a:ext uri="{A12FA001-AC4F-418D-AE19-62706E023703}">
                      <ahyp:hlinkClr val="tx"/>
                    </a:ext>
                  </a:extLst>
                </a:hlinkClick>
              </a:rPr>
              <a:t>http://www.clas.wayne.edu/multimedia/usercontent/File/Geography%20and%20Urban%20Planning/G.Galster/St_AndrewsSeminar-Mechanisms_of_neigh_effects-Galster_2-23-10.pdf</a:t>
            </a:r>
            <a:r>
              <a:rPr lang="en" sz="1700"/>
              <a:t>)</a:t>
            </a:r>
            <a:endParaRPr sz="1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0"/>
          <p:cNvSpPr txBox="1"/>
          <p:nvPr>
            <p:ph type="ctrTitle"/>
          </p:nvPr>
        </p:nvSpPr>
        <p:spPr>
          <a:xfrm>
            <a:off x="533400" y="1028700"/>
            <a:ext cx="7851600" cy="1371600"/>
          </a:xfrm>
          <a:prstGeom prst="rect">
            <a:avLst/>
          </a:prstGeom>
          <a:noFill/>
          <a:ln>
            <a:noFill/>
          </a:ln>
        </p:spPr>
        <p:txBody>
          <a:bodyPr anchorCtr="0" anchor="b" bIns="0" lIns="0" spcFirstLastPara="1" rIns="13700" wrap="square" tIns="0">
            <a:normAutofit/>
          </a:bodyPr>
          <a:lstStyle/>
          <a:p>
            <a:pPr indent="0" lvl="0" marL="0" rtl="0" algn="r">
              <a:spcBef>
                <a:spcPts val="0"/>
              </a:spcBef>
              <a:spcAft>
                <a:spcPts val="0"/>
              </a:spcAft>
              <a:buClr>
                <a:schemeClr val="dk2"/>
              </a:buClr>
              <a:buSzPts val="4200"/>
              <a:buFont typeface="Century Gothic"/>
              <a:buNone/>
            </a:pPr>
            <a:r>
              <a:rPr lang="en" sz="2988"/>
              <a:t>Thoughts from the Sunset</a:t>
            </a:r>
            <a:endParaRPr sz="2988"/>
          </a:p>
        </p:txBody>
      </p:sp>
      <p:sp>
        <p:nvSpPr>
          <p:cNvPr id="401" name="Google Shape;401;p50"/>
          <p:cNvSpPr txBox="1"/>
          <p:nvPr>
            <p:ph idx="1" type="subTitle"/>
          </p:nvPr>
        </p:nvSpPr>
        <p:spPr>
          <a:xfrm>
            <a:off x="533400" y="2628900"/>
            <a:ext cx="7854600" cy="519600"/>
          </a:xfrm>
          <a:prstGeom prst="rect">
            <a:avLst/>
          </a:prstGeom>
          <a:noFill/>
          <a:ln>
            <a:noFill/>
          </a:ln>
        </p:spPr>
        <p:txBody>
          <a:bodyPr anchorCtr="0" anchor="t" bIns="34275" lIns="0" spcFirstLastPara="1" rIns="13700" wrap="square" tIns="34275">
            <a:normAutofit/>
          </a:bodyPr>
          <a:lstStyle/>
          <a:p>
            <a:pPr indent="0" lvl="0" marL="0" marR="38100" rtl="0" algn="r">
              <a:spcBef>
                <a:spcPts val="0"/>
              </a:spcBef>
              <a:spcAft>
                <a:spcPts val="0"/>
              </a:spcAft>
              <a:buSzPts val="1600"/>
              <a:buNone/>
            </a:pPr>
            <a:r>
              <a:rPr lang="en" sz="1700"/>
              <a:t>Tom Helmer</a:t>
            </a:r>
            <a:r>
              <a:rPr lang="en" sz="1700"/>
              <a:t>, Sunset Neighborhood Association </a:t>
            </a:r>
            <a:endParaRPr sz="1700"/>
          </a:p>
          <a:p>
            <a:pPr indent="0" lvl="0" marL="0" marR="38100" rtl="0" algn="r">
              <a:spcBef>
                <a:spcPts val="0"/>
              </a:spcBef>
              <a:spcAft>
                <a:spcPts val="0"/>
              </a:spcAft>
              <a:buSzPts val="1600"/>
              <a:buNone/>
            </a:pPr>
            <a:r>
              <a:t/>
            </a:r>
            <a:endParaRPr sz="1100"/>
          </a:p>
        </p:txBody>
      </p:sp>
      <p:sp>
        <p:nvSpPr>
          <p:cNvPr id="402" name="Google Shape;402;p50"/>
          <p:cNvSpPr txBox="1"/>
          <p:nvPr/>
        </p:nvSpPr>
        <p:spPr>
          <a:xfrm>
            <a:off x="1282377" y="4698175"/>
            <a:ext cx="7401900" cy="519600"/>
          </a:xfrm>
          <a:prstGeom prst="rect">
            <a:avLst/>
          </a:prstGeom>
          <a:noFill/>
          <a:ln>
            <a:noFill/>
          </a:ln>
        </p:spPr>
        <p:txBody>
          <a:bodyPr anchorCtr="0" anchor="t" bIns="34275" lIns="0" spcFirstLastPara="1" rIns="13700" wrap="square" tIns="34275">
            <a:normAutofit fontScale="92500" lnSpcReduction="20000"/>
          </a:bodyPr>
          <a:lstStyle/>
          <a:p>
            <a:pPr indent="0" lvl="0" marL="0" marR="38100" rtl="0" algn="r">
              <a:spcBef>
                <a:spcPts val="0"/>
              </a:spcBef>
              <a:spcAft>
                <a:spcPts val="0"/>
              </a:spcAft>
              <a:buClr>
                <a:srgbClr val="626A19"/>
              </a:buClr>
              <a:buSzPct val="93333"/>
              <a:buFont typeface="Noto Sans Symbols"/>
              <a:buNone/>
            </a:pPr>
            <a:r>
              <a:rPr lang="en" sz="1500">
                <a:solidFill>
                  <a:schemeClr val="dk1"/>
                </a:solidFill>
                <a:latin typeface="Palatino Linotype"/>
                <a:ea typeface="Palatino Linotype"/>
                <a:cs typeface="Palatino Linotype"/>
                <a:sym typeface="Palatino Linotype"/>
              </a:rPr>
              <a:t>Shelter Better Task Force; August 23, 2021</a:t>
            </a:r>
            <a:endParaRPr sz="1100"/>
          </a:p>
          <a:p>
            <a:pPr indent="0" lvl="0" marL="0" marR="38100" rtl="0" algn="r">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pic>
        <p:nvPicPr>
          <p:cNvPr id="403" name="Google Shape;403;p50"/>
          <p:cNvPicPr preferRelativeResize="0"/>
          <p:nvPr/>
        </p:nvPicPr>
        <p:blipFill>
          <a:blip r:embed="rId3">
            <a:alphaModFix/>
          </a:blip>
          <a:stretch>
            <a:fillRect/>
          </a:stretch>
        </p:blipFill>
        <p:spPr>
          <a:xfrm>
            <a:off x="232750" y="3001320"/>
            <a:ext cx="1243760" cy="1533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1"/>
          <p:cNvSpPr txBox="1"/>
          <p:nvPr>
            <p:ph idx="1" type="body"/>
          </p:nvPr>
        </p:nvSpPr>
        <p:spPr>
          <a:xfrm>
            <a:off x="3965925" y="1492200"/>
            <a:ext cx="3411000" cy="32919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dk1"/>
              </a:buClr>
              <a:buFont typeface="Arial"/>
              <a:buNone/>
            </a:pPr>
            <a:r>
              <a:rPr lang="en" sz="1400"/>
              <a:t>Sunset Neighborhood Association: </a:t>
            </a:r>
            <a:endParaRPr sz="1100">
              <a:latin typeface="Arial"/>
              <a:ea typeface="Arial"/>
              <a:cs typeface="Arial"/>
              <a:sym typeface="Arial"/>
            </a:endParaRPr>
          </a:p>
          <a:p>
            <a:pPr indent="0" lvl="0" marL="457200" rtl="0" algn="l">
              <a:spcBef>
                <a:spcPts val="0"/>
              </a:spcBef>
              <a:spcAft>
                <a:spcPts val="0"/>
              </a:spcAft>
              <a:buNone/>
            </a:pPr>
            <a:r>
              <a:t/>
            </a:r>
            <a:endParaRPr sz="1100">
              <a:latin typeface="Arial"/>
              <a:ea typeface="Arial"/>
              <a:cs typeface="Arial"/>
              <a:sym typeface="Arial"/>
            </a:endParaRPr>
          </a:p>
          <a:p>
            <a:pPr indent="-215900" lvl="0" marL="215900" rtl="0" algn="l">
              <a:spcBef>
                <a:spcPts val="0"/>
              </a:spcBef>
              <a:spcAft>
                <a:spcPts val="0"/>
              </a:spcAft>
              <a:buClr>
                <a:schemeClr val="dk1"/>
              </a:buClr>
              <a:buSzPts val="1400"/>
              <a:buFont typeface="Arial"/>
              <a:buChar char="-"/>
            </a:pPr>
            <a:r>
              <a:rPr lang="en" sz="1400"/>
              <a:t>No vote has been held as opposition to Shelter has been almost non-existent</a:t>
            </a:r>
            <a:endParaRPr sz="1400"/>
          </a:p>
          <a:p>
            <a:pPr indent="0" lvl="0" marL="457200" rtl="0" algn="l">
              <a:spcBef>
                <a:spcPts val="0"/>
              </a:spcBef>
              <a:spcAft>
                <a:spcPts val="0"/>
              </a:spcAft>
              <a:buNone/>
            </a:pPr>
            <a:r>
              <a:rPr lang="en" sz="1400"/>
              <a:t> </a:t>
            </a:r>
            <a:endParaRPr sz="1400"/>
          </a:p>
          <a:p>
            <a:pPr indent="-215900" lvl="0" marL="215900" rtl="0" algn="l">
              <a:spcBef>
                <a:spcPts val="0"/>
              </a:spcBef>
              <a:spcAft>
                <a:spcPts val="0"/>
              </a:spcAft>
              <a:buClr>
                <a:schemeClr val="dk1"/>
              </a:buClr>
              <a:buSzPts val="1400"/>
              <a:buFont typeface="Arial"/>
              <a:buChar char="-"/>
            </a:pPr>
            <a:r>
              <a:rPr lang="en" sz="1400"/>
              <a:t>General Perception is in favor of Shelter as originally proposed</a:t>
            </a:r>
            <a:endParaRPr sz="1400"/>
          </a:p>
          <a:p>
            <a:pPr indent="0" lvl="0" marL="457200" rtl="0" algn="l">
              <a:spcBef>
                <a:spcPts val="0"/>
              </a:spcBef>
              <a:spcAft>
                <a:spcPts val="0"/>
              </a:spcAft>
              <a:buNone/>
            </a:pPr>
            <a:r>
              <a:t/>
            </a:r>
            <a:endParaRPr sz="1400"/>
          </a:p>
          <a:p>
            <a:pPr indent="-215900" lvl="0" marL="215900" rtl="0" algn="l">
              <a:spcBef>
                <a:spcPts val="0"/>
              </a:spcBef>
              <a:spcAft>
                <a:spcPts val="0"/>
              </a:spcAft>
              <a:buClr>
                <a:schemeClr val="dk1"/>
              </a:buClr>
              <a:buSzPts val="1400"/>
              <a:buFont typeface="Palatino Linotype"/>
              <a:buChar char="-"/>
            </a:pPr>
            <a:r>
              <a:rPr lang="en" sz="1400"/>
              <a:t>SNA boundary 2,300 ft from proposed site at nearest point</a:t>
            </a:r>
            <a:endParaRPr sz="1400"/>
          </a:p>
          <a:p>
            <a:pPr indent="0" lvl="0" marL="457200" rtl="0" algn="l">
              <a:spcBef>
                <a:spcPts val="0"/>
              </a:spcBef>
              <a:spcAft>
                <a:spcPts val="0"/>
              </a:spcAft>
              <a:buNone/>
            </a:pPr>
            <a:r>
              <a:t/>
            </a:r>
            <a:endParaRPr sz="1400"/>
          </a:p>
          <a:p>
            <a:pPr indent="-215900" lvl="0" marL="215900" rtl="0" algn="l">
              <a:spcBef>
                <a:spcPts val="0"/>
              </a:spcBef>
              <a:spcAft>
                <a:spcPts val="0"/>
              </a:spcAft>
              <a:buClr>
                <a:schemeClr val="dk1"/>
              </a:buClr>
              <a:buSzPts val="1400"/>
              <a:buFont typeface="Palatino Linotype"/>
              <a:buChar char="-"/>
            </a:pPr>
            <a:r>
              <a:rPr lang="en" sz="1400"/>
              <a:t>Total population 3,017</a:t>
            </a:r>
            <a:endParaRPr sz="1100">
              <a:latin typeface="Arial"/>
              <a:ea typeface="Arial"/>
              <a:cs typeface="Arial"/>
              <a:sym typeface="Arial"/>
            </a:endParaRPr>
          </a:p>
          <a:p>
            <a:pPr indent="-88900" lvl="0" marL="203200" rtl="0" algn="l">
              <a:spcBef>
                <a:spcPts val="400"/>
              </a:spcBef>
              <a:spcAft>
                <a:spcPts val="0"/>
              </a:spcAft>
              <a:buSzPts val="1900"/>
              <a:buNone/>
            </a:pPr>
            <a:r>
              <a:t/>
            </a:r>
            <a:endParaRPr sz="1100"/>
          </a:p>
        </p:txBody>
      </p:sp>
      <p:sp>
        <p:nvSpPr>
          <p:cNvPr id="409" name="Google Shape;409;p51"/>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b="1" lang="en" sz="2100"/>
              <a:t>Sunset Neighborhood </a:t>
            </a:r>
            <a:endParaRPr b="1" sz="2100"/>
          </a:p>
        </p:txBody>
      </p:sp>
      <p:sp>
        <p:nvSpPr>
          <p:cNvPr id="410" name="Google Shape;410;p51"/>
          <p:cNvSpPr txBox="1"/>
          <p:nvPr/>
        </p:nvSpPr>
        <p:spPr>
          <a:xfrm>
            <a:off x="452796" y="3996659"/>
            <a:ext cx="8260500" cy="1169400"/>
          </a:xfrm>
          <a:prstGeom prst="rect">
            <a:avLst/>
          </a:prstGeom>
          <a:noFill/>
          <a:ln>
            <a:noFill/>
          </a:ln>
        </p:spPr>
        <p:txBody>
          <a:bodyPr anchorCtr="0" anchor="t" bIns="34275" lIns="68575" spcFirstLastPara="1" rIns="68575" wrap="square" tIns="34275">
            <a:normAutofit fontScale="625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p:txBody>
      </p:sp>
      <p:sp>
        <p:nvSpPr>
          <p:cNvPr id="411" name="Google Shape;411;p51"/>
          <p:cNvSpPr txBox="1"/>
          <p:nvPr/>
        </p:nvSpPr>
        <p:spPr>
          <a:xfrm>
            <a:off x="592491" y="1663241"/>
            <a:ext cx="2663700" cy="238500"/>
          </a:xfrm>
          <a:prstGeom prst="rect">
            <a:avLst/>
          </a:prstGeom>
          <a:noFill/>
          <a:ln cap="flat" cmpd="sng" w="9525">
            <a:solidFill>
              <a:schemeClr val="lt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100">
              <a:solidFill>
                <a:srgbClr val="FF0000"/>
              </a:solidFill>
            </a:endParaRPr>
          </a:p>
        </p:txBody>
      </p:sp>
      <p:pic>
        <p:nvPicPr>
          <p:cNvPr id="412" name="Google Shape;412;p51"/>
          <p:cNvPicPr preferRelativeResize="0"/>
          <p:nvPr/>
        </p:nvPicPr>
        <p:blipFill>
          <a:blip r:embed="rId3">
            <a:alphaModFix/>
          </a:blip>
          <a:stretch>
            <a:fillRect/>
          </a:stretch>
        </p:blipFill>
        <p:spPr>
          <a:xfrm>
            <a:off x="462863" y="1234425"/>
            <a:ext cx="2922975" cy="35496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par>
                                <p:cTn fill="hold" nodeType="withEffect" presetClass="exit" presetID="10" presetSubtype="0">
                                  <p:stCondLst>
                                    <p:cond delay="0"/>
                                  </p:stCondLst>
                                  <p:childTnLst>
                                    <p:animEffect filter="fade" transition="out">
                                      <p:cBhvr>
                                        <p:cTn dur="500"/>
                                        <p:tgtEl>
                                          <p:spTgt spid="411"/>
                                        </p:tgtEl>
                                      </p:cBhvr>
                                    </p:animEffect>
                                    <p:set>
                                      <p:cBhvr>
                                        <p:cTn dur="1" fill="hold">
                                          <p:stCondLst>
                                            <p:cond delay="500"/>
                                          </p:stCondLst>
                                        </p:cTn>
                                        <p:tgtEl>
                                          <p:spTgt spid="4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2"/>
          <p:cNvSpPr txBox="1"/>
          <p:nvPr>
            <p:ph type="title"/>
          </p:nvPr>
        </p:nvSpPr>
        <p:spPr>
          <a:xfrm>
            <a:off x="457200" y="19053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b="1" lang="en" sz="2900"/>
              <a:t>QUESTION &amp; ANSWER PERIOD</a:t>
            </a:r>
            <a:endParaRPr b="1" sz="29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7"/>
          <p:cNvSpPr txBox="1"/>
          <p:nvPr>
            <p:ph type="title"/>
          </p:nvPr>
        </p:nvSpPr>
        <p:spPr>
          <a:xfrm>
            <a:off x="281200" y="4976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000"/>
              <a:t>Residential Buffer: Planning and Zoning </a:t>
            </a:r>
            <a:endParaRPr sz="2000"/>
          </a:p>
        </p:txBody>
      </p:sp>
      <p:sp>
        <p:nvSpPr>
          <p:cNvPr id="131" name="Google Shape;131;p17"/>
          <p:cNvSpPr txBox="1"/>
          <p:nvPr/>
        </p:nvSpPr>
        <p:spPr>
          <a:xfrm>
            <a:off x="433125" y="1218200"/>
            <a:ext cx="8324400" cy="4034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00"/>
              </a:spcBef>
              <a:spcAft>
                <a:spcPts val="0"/>
              </a:spcAft>
              <a:buNone/>
            </a:pPr>
            <a:r>
              <a:rPr lang="en" sz="1800">
                <a:solidFill>
                  <a:srgbClr val="222222"/>
                </a:solidFill>
                <a:highlight>
                  <a:schemeClr val="lt1"/>
                </a:highlight>
                <a:latin typeface="Palatino Linotype"/>
                <a:ea typeface="Palatino Linotype"/>
                <a:cs typeface="Palatino Linotype"/>
                <a:sym typeface="Palatino Linotype"/>
              </a:rPr>
              <a:t>• </a:t>
            </a:r>
            <a:r>
              <a:rPr lang="en" sz="1800">
                <a:solidFill>
                  <a:srgbClr val="222222"/>
                </a:solidFill>
                <a:highlight>
                  <a:schemeClr val="lt1"/>
                </a:highlight>
                <a:latin typeface="Palatino Linotype"/>
                <a:ea typeface="Palatino Linotype"/>
                <a:cs typeface="Palatino Linotype"/>
                <a:sym typeface="Palatino Linotype"/>
              </a:rPr>
              <a:t>Draft Module 1 of Boise’s Zoning Code Re-write states with regard to a Shelter Home: </a:t>
            </a:r>
            <a:r>
              <a:rPr b="1" lang="en" sz="1800">
                <a:solidFill>
                  <a:srgbClr val="222222"/>
                </a:solidFill>
                <a:highlight>
                  <a:schemeClr val="lt1"/>
                </a:highlight>
                <a:latin typeface="Palatino Linotype"/>
                <a:ea typeface="Palatino Linotype"/>
                <a:cs typeface="Palatino Linotype"/>
                <a:sym typeface="Palatino Linotype"/>
              </a:rPr>
              <a:t>This use may not be located within 300 feet of a Residential zoning district. </a:t>
            </a:r>
            <a:r>
              <a:rPr lang="en" sz="1100">
                <a:solidFill>
                  <a:srgbClr val="222222"/>
                </a:solidFill>
                <a:highlight>
                  <a:schemeClr val="lt1"/>
                </a:highlight>
                <a:latin typeface="Palatino Linotype"/>
                <a:ea typeface="Palatino Linotype"/>
                <a:cs typeface="Palatino Linotype"/>
                <a:sym typeface="Palatino Linotype"/>
              </a:rPr>
              <a:t>(Section 11-03-03-3.D; April 2021)</a:t>
            </a:r>
            <a:endParaRPr sz="1100">
              <a:solidFill>
                <a:srgbClr val="222222"/>
              </a:solidFill>
              <a:highlight>
                <a:schemeClr val="lt1"/>
              </a:highlight>
              <a:latin typeface="Palatino Linotype"/>
              <a:ea typeface="Palatino Linotype"/>
              <a:cs typeface="Palatino Linotype"/>
              <a:sym typeface="Palatino Linotype"/>
            </a:endParaRPr>
          </a:p>
          <a:p>
            <a:pPr indent="0" lvl="0" marL="228600" rtl="0" algn="l">
              <a:lnSpc>
                <a:spcPct val="100000"/>
              </a:lnSpc>
              <a:spcBef>
                <a:spcPts val="400"/>
              </a:spcBef>
              <a:spcAft>
                <a:spcPts val="0"/>
              </a:spcAft>
              <a:buNone/>
            </a:pPr>
            <a:r>
              <a:rPr lang="en" sz="1100">
                <a:solidFill>
                  <a:srgbClr val="222222"/>
                </a:solidFill>
                <a:highlight>
                  <a:schemeClr val="lt1"/>
                </a:highlight>
                <a:latin typeface="Palatino Linotype"/>
                <a:ea typeface="Palatino Linotype"/>
                <a:cs typeface="Palatino Linotype"/>
                <a:sym typeface="Palatino Linotype"/>
              </a:rPr>
              <a:t>	</a:t>
            </a:r>
            <a:r>
              <a:rPr lang="en" sz="1800">
                <a:solidFill>
                  <a:srgbClr val="222222"/>
                </a:solidFill>
                <a:highlight>
                  <a:schemeClr val="lt1"/>
                </a:highlight>
                <a:latin typeface="Palatino Linotype"/>
                <a:ea typeface="Palatino Linotype"/>
                <a:cs typeface="Palatino Linotype"/>
                <a:sym typeface="Palatino Linotype"/>
              </a:rPr>
              <a:t>•What data guided the City to arrive at this number?</a:t>
            </a:r>
            <a:endParaRPr sz="1800">
              <a:solidFill>
                <a:srgbClr val="222222"/>
              </a:solidFill>
              <a:highlight>
                <a:schemeClr val="lt1"/>
              </a:highlight>
              <a:latin typeface="Palatino Linotype"/>
              <a:ea typeface="Palatino Linotype"/>
              <a:cs typeface="Palatino Linotype"/>
              <a:sym typeface="Palatino Linotype"/>
            </a:endParaRPr>
          </a:p>
          <a:p>
            <a:pPr indent="0" lvl="0" marL="457200" rtl="0" algn="l">
              <a:lnSpc>
                <a:spcPct val="100000"/>
              </a:lnSpc>
              <a:spcBef>
                <a:spcPts val="400"/>
              </a:spcBef>
              <a:spcAft>
                <a:spcPts val="0"/>
              </a:spcAft>
              <a:buNone/>
            </a:pPr>
            <a:r>
              <a:rPr lang="en" sz="1800">
                <a:solidFill>
                  <a:srgbClr val="222222"/>
                </a:solidFill>
                <a:highlight>
                  <a:schemeClr val="lt1"/>
                </a:highlight>
                <a:latin typeface="Palatino Linotype"/>
                <a:ea typeface="Palatino Linotype"/>
                <a:cs typeface="Palatino Linotype"/>
                <a:sym typeface="Palatino Linotype"/>
              </a:rPr>
              <a:t>•Based on the research done by the City, City Planners and Officials deemed it important to address in the proposed P&amp;Z Module 1</a:t>
            </a:r>
            <a:endParaRPr sz="1800">
              <a:solidFill>
                <a:srgbClr val="222222"/>
              </a:solidFill>
              <a:highlight>
                <a:schemeClr val="lt1"/>
              </a:highlight>
              <a:latin typeface="Palatino Linotype"/>
              <a:ea typeface="Palatino Linotype"/>
              <a:cs typeface="Palatino Linotype"/>
              <a:sym typeface="Palatino Linotype"/>
            </a:endParaRPr>
          </a:p>
          <a:p>
            <a:pPr indent="0" lvl="0" marL="0" rtl="0" algn="l">
              <a:lnSpc>
                <a:spcPct val="100000"/>
              </a:lnSpc>
              <a:spcBef>
                <a:spcPts val="400"/>
              </a:spcBef>
              <a:spcAft>
                <a:spcPts val="0"/>
              </a:spcAft>
              <a:buNone/>
            </a:pPr>
            <a:r>
              <a:rPr lang="en" sz="1800">
                <a:solidFill>
                  <a:srgbClr val="222222"/>
                </a:solidFill>
                <a:highlight>
                  <a:schemeClr val="lt1"/>
                </a:highlight>
                <a:latin typeface="Palatino Linotype"/>
                <a:ea typeface="Palatino Linotype"/>
                <a:cs typeface="Palatino Linotype"/>
                <a:sym typeface="Palatino Linotype"/>
              </a:rPr>
              <a:t>• The City has an opportunity to codify potential Shelter Sites which meet the criteria this Task Force is working toward establishing</a:t>
            </a:r>
            <a:endParaRPr sz="1800">
              <a:solidFill>
                <a:srgbClr val="222222"/>
              </a:solidFill>
              <a:highlight>
                <a:schemeClr val="lt1"/>
              </a:highlight>
              <a:latin typeface="Palatino Linotype"/>
              <a:ea typeface="Palatino Linotype"/>
              <a:cs typeface="Palatino Linotype"/>
              <a:sym typeface="Palatino Linotype"/>
            </a:endParaRPr>
          </a:p>
          <a:p>
            <a:pPr indent="0" lvl="0" marL="457200" rtl="0" algn="l">
              <a:lnSpc>
                <a:spcPct val="100000"/>
              </a:lnSpc>
              <a:spcBef>
                <a:spcPts val="400"/>
              </a:spcBef>
              <a:spcAft>
                <a:spcPts val="0"/>
              </a:spcAft>
              <a:buNone/>
            </a:pPr>
            <a:r>
              <a:rPr lang="en" sz="1800">
                <a:solidFill>
                  <a:srgbClr val="222222"/>
                </a:solidFill>
                <a:highlight>
                  <a:schemeClr val="lt1"/>
                </a:highlight>
                <a:latin typeface="Palatino Linotype"/>
                <a:ea typeface="Palatino Linotype"/>
                <a:cs typeface="Palatino Linotype"/>
                <a:sym typeface="Palatino Linotype"/>
              </a:rPr>
              <a:t>• City Siting Criteria may differ than those of IFS due to business model</a:t>
            </a:r>
            <a:endParaRPr sz="1800">
              <a:solidFill>
                <a:srgbClr val="222222"/>
              </a:solidFill>
              <a:highlight>
                <a:schemeClr val="lt1"/>
              </a:highlight>
              <a:latin typeface="Palatino Linotype"/>
              <a:ea typeface="Palatino Linotype"/>
              <a:cs typeface="Palatino Linotype"/>
              <a:sym typeface="Palatino Linotype"/>
            </a:endParaRPr>
          </a:p>
          <a:p>
            <a:pPr indent="0" lvl="0" marL="457200" rtl="0" algn="l">
              <a:lnSpc>
                <a:spcPct val="100000"/>
              </a:lnSpc>
              <a:spcBef>
                <a:spcPts val="400"/>
              </a:spcBef>
              <a:spcAft>
                <a:spcPts val="0"/>
              </a:spcAft>
              <a:buNone/>
            </a:pPr>
            <a:r>
              <a:rPr lang="en" sz="1800">
                <a:solidFill>
                  <a:srgbClr val="222222"/>
                </a:solidFill>
                <a:highlight>
                  <a:schemeClr val="lt1"/>
                </a:highlight>
                <a:latin typeface="Palatino Linotype"/>
                <a:ea typeface="Palatino Linotype"/>
                <a:cs typeface="Palatino Linotype"/>
                <a:sym typeface="Palatino Linotype"/>
              </a:rPr>
              <a:t>• Should a need for a buffer zone be ignored simply because of timing ?</a:t>
            </a:r>
            <a:endParaRPr sz="1800">
              <a:solidFill>
                <a:srgbClr val="222222"/>
              </a:solidFill>
              <a:highlight>
                <a:schemeClr val="lt1"/>
              </a:highlight>
              <a:latin typeface="Palatino Linotype"/>
              <a:ea typeface="Palatino Linotype"/>
              <a:cs typeface="Palatino Linotype"/>
              <a:sym typeface="Palatino Linotype"/>
            </a:endParaRPr>
          </a:p>
          <a:p>
            <a:pPr indent="0" lvl="0" marL="228600" rtl="0" algn="l">
              <a:lnSpc>
                <a:spcPct val="80000"/>
              </a:lnSpc>
              <a:spcBef>
                <a:spcPts val="400"/>
              </a:spcBef>
              <a:spcAft>
                <a:spcPts val="0"/>
              </a:spcAft>
              <a:buNone/>
            </a:pPr>
            <a:r>
              <a:t/>
            </a:r>
            <a:endParaRPr sz="1800">
              <a:solidFill>
                <a:srgbClr val="222222"/>
              </a:solidFill>
              <a:highlight>
                <a:schemeClr val="lt1"/>
              </a:highlight>
              <a:latin typeface="Palatino Linotype"/>
              <a:ea typeface="Palatino Linotype"/>
              <a:cs typeface="Palatino Linotype"/>
              <a:sym typeface="Palatino Linotype"/>
            </a:endParaRPr>
          </a:p>
          <a:p>
            <a:pPr indent="0" lvl="0" marL="0" rtl="0" algn="l">
              <a:lnSpc>
                <a:spcPct val="80000"/>
              </a:lnSpc>
              <a:spcBef>
                <a:spcPts val="400"/>
              </a:spcBef>
              <a:spcAft>
                <a:spcPts val="0"/>
              </a:spcAft>
              <a:buNone/>
            </a:pPr>
            <a:r>
              <a:t/>
            </a:r>
            <a:endParaRPr sz="1800">
              <a:solidFill>
                <a:srgbClr val="222222"/>
              </a:solidFill>
              <a:highlight>
                <a:schemeClr val="lt1"/>
              </a:highlight>
              <a:latin typeface="Palatino Linotype"/>
              <a:ea typeface="Palatino Linotype"/>
              <a:cs typeface="Palatino Linotype"/>
              <a:sym typeface="Palatino Linotype"/>
            </a:endParaRPr>
          </a:p>
          <a:p>
            <a:pPr indent="0" lvl="0" marL="0" rtl="0" algn="l">
              <a:spcBef>
                <a:spcPts val="0"/>
              </a:spcBef>
              <a:spcAft>
                <a:spcPts val="0"/>
              </a:spcAft>
              <a:buNone/>
            </a:pPr>
            <a:r>
              <a:t/>
            </a:r>
            <a:endParaRPr sz="1800">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8"/>
          <p:cNvSpPr txBox="1"/>
          <p:nvPr>
            <p:ph type="title"/>
          </p:nvPr>
        </p:nvSpPr>
        <p:spPr>
          <a:xfrm>
            <a:off x="457200" y="5280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Residential Buffer: Additional Considerations</a:t>
            </a:r>
            <a:endParaRPr sz="2100"/>
          </a:p>
        </p:txBody>
      </p:sp>
      <p:sp>
        <p:nvSpPr>
          <p:cNvPr id="137" name="Google Shape;137;p18"/>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138" name="Google Shape;138;p18"/>
          <p:cNvSpPr txBox="1"/>
          <p:nvPr/>
        </p:nvSpPr>
        <p:spPr>
          <a:xfrm>
            <a:off x="457200" y="1236975"/>
            <a:ext cx="7715400" cy="38193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It is our position that any shelter site should have a buffer of non-residential land use surrounding it.</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10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10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Any given batch of residents simply isn't equipped to be ready to share in the trauma-informed response work required.</a:t>
            </a:r>
            <a:endParaRPr sz="1800">
              <a:solidFill>
                <a:srgbClr val="222222"/>
              </a:solidFill>
              <a:highlight>
                <a:srgbClr val="FFFFFF"/>
              </a:highlight>
              <a:latin typeface="Palatino Linotype"/>
              <a:ea typeface="Palatino Linotype"/>
              <a:cs typeface="Palatino Linotype"/>
              <a:sym typeface="Palatino Linotype"/>
            </a:endParaRPr>
          </a:p>
          <a:p>
            <a:pPr indent="0" lvl="0" marL="0" rtl="0" algn="l">
              <a:lnSpc>
                <a:spcPct val="100000"/>
              </a:lnSpc>
              <a:spcBef>
                <a:spcPts val="400"/>
              </a:spcBef>
              <a:spcAft>
                <a:spcPts val="0"/>
              </a:spcAft>
              <a:buNone/>
            </a:pPr>
            <a:r>
              <a:t/>
            </a:r>
            <a:endParaRPr sz="11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100000"/>
              </a:lnSpc>
              <a:spcBef>
                <a:spcPts val="400"/>
              </a:spcBef>
              <a:spcAft>
                <a:spcPts val="0"/>
              </a:spcAft>
              <a:buNone/>
            </a:pPr>
            <a:r>
              <a:t/>
            </a:r>
            <a:endParaRPr sz="1100">
              <a:solidFill>
                <a:srgbClr val="222222"/>
              </a:solidFill>
              <a:highlight>
                <a:srgbClr val="FFFFFF"/>
              </a:highlight>
              <a:latin typeface="Palatino Linotype"/>
              <a:ea typeface="Palatino Linotype"/>
              <a:cs typeface="Palatino Linotype"/>
              <a:sym typeface="Palatino Linotype"/>
            </a:endParaRPr>
          </a:p>
          <a:p>
            <a:pPr indent="-342900" lvl="0" marL="457200" rtl="0" algn="l">
              <a:lnSpc>
                <a:spcPct val="100000"/>
              </a:lnSpc>
              <a:spcBef>
                <a:spcPts val="400"/>
              </a:spcBef>
              <a:spcAft>
                <a:spcPts val="0"/>
              </a:spcAft>
              <a:buClr>
                <a:srgbClr val="222222"/>
              </a:buClr>
              <a:buSzPts val="1800"/>
              <a:buFont typeface="Palatino Linotype"/>
              <a:buChar char="●"/>
            </a:pPr>
            <a:r>
              <a:rPr lang="en" sz="1800">
                <a:solidFill>
                  <a:srgbClr val="222222"/>
                </a:solidFill>
                <a:highlight>
                  <a:srgbClr val="FFFFFF"/>
                </a:highlight>
                <a:latin typeface="Palatino Linotype"/>
                <a:ea typeface="Palatino Linotype"/>
                <a:cs typeface="Palatino Linotype"/>
                <a:sym typeface="Palatino Linotype"/>
              </a:rPr>
              <a:t>We wanted to see what other cities did, so we’ve done a land use analysis for areas surrounding other shelter sites. Following are slides showing the Primary Peer Cities identified in our readings from Week 4 as well as </a:t>
            </a:r>
            <a:r>
              <a:rPr lang="en" sz="1800">
                <a:solidFill>
                  <a:srgbClr val="222222"/>
                </a:solidFill>
                <a:highlight>
                  <a:schemeClr val="lt1"/>
                </a:highlight>
                <a:latin typeface="Palatino Linotype"/>
                <a:ea typeface="Palatino Linotype"/>
                <a:cs typeface="Palatino Linotype"/>
                <a:sym typeface="Palatino Linotype"/>
              </a:rPr>
              <a:t>the proposed State St location.</a:t>
            </a:r>
            <a:endParaRPr sz="1800">
              <a:solidFill>
                <a:srgbClr val="222222"/>
              </a:solidFill>
              <a:highlight>
                <a:srgbClr val="FFFFFF"/>
              </a:highlight>
              <a:latin typeface="Palatino Linotype"/>
              <a:ea typeface="Palatino Linotype"/>
              <a:cs typeface="Palatino Linotype"/>
              <a:sym typeface="Palatino Linotype"/>
            </a:endParaRPr>
          </a:p>
          <a:p>
            <a:pPr indent="0" lvl="0" marL="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a:p>
            <a:pPr indent="0" lvl="0" marL="457200" rtl="0" algn="l">
              <a:lnSpc>
                <a:spcPct val="80000"/>
              </a:lnSpc>
              <a:spcBef>
                <a:spcPts val="400"/>
              </a:spcBef>
              <a:spcAft>
                <a:spcPts val="0"/>
              </a:spcAft>
              <a:buNone/>
            </a:pPr>
            <a:r>
              <a:t/>
            </a:r>
            <a:endParaRPr sz="1800">
              <a:solidFill>
                <a:srgbClr val="222222"/>
              </a:solidFill>
              <a:highlight>
                <a:srgbClr val="FFFFFF"/>
              </a:highlight>
              <a:latin typeface="Palatino Linotype"/>
              <a:ea typeface="Palatino Linotype"/>
              <a:cs typeface="Palatino Linotype"/>
              <a:sym typeface="Palatino Linotyp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type="title"/>
          </p:nvPr>
        </p:nvSpPr>
        <p:spPr>
          <a:xfrm>
            <a:off x="457200" y="410371"/>
            <a:ext cx="8229600" cy="539700"/>
          </a:xfrm>
          <a:prstGeom prst="rect">
            <a:avLst/>
          </a:prstGeom>
          <a:noFill/>
          <a:ln>
            <a:noFill/>
          </a:ln>
        </p:spPr>
        <p:txBody>
          <a:bodyPr anchorCtr="0" anchor="b" bIns="0" lIns="0" spcFirstLastPara="1" rIns="0" wrap="square" tIns="34275">
            <a:normAutofit/>
          </a:bodyPr>
          <a:lstStyle/>
          <a:p>
            <a:pPr indent="0" lvl="0" marL="0" rtl="0" algn="l">
              <a:spcBef>
                <a:spcPts val="0"/>
              </a:spcBef>
              <a:spcAft>
                <a:spcPts val="0"/>
              </a:spcAft>
              <a:buClr>
                <a:schemeClr val="dk2"/>
              </a:buClr>
              <a:buSzPts val="3800"/>
              <a:buFont typeface="Century Gothic"/>
              <a:buNone/>
            </a:pPr>
            <a:r>
              <a:rPr lang="en" sz="2100"/>
              <a:t>Peer Cities - Residential Buffer</a:t>
            </a:r>
            <a:endParaRPr sz="2100"/>
          </a:p>
        </p:txBody>
      </p:sp>
      <p:sp>
        <p:nvSpPr>
          <p:cNvPr id="144" name="Google Shape;144;p19"/>
          <p:cNvSpPr/>
          <p:nvPr/>
        </p:nvSpPr>
        <p:spPr>
          <a:xfrm flipH="1" rot="-8184865">
            <a:off x="3780846" y="2804990"/>
            <a:ext cx="34376" cy="34376"/>
          </a:xfrm>
          <a:prstGeom prst="rect">
            <a:avLst/>
          </a:prstGeom>
          <a:solidFill>
            <a:srgbClr val="FFFF00"/>
          </a:solidFill>
          <a:ln cap="flat" cmpd="sng" w="952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alatino Linotype"/>
              <a:ea typeface="Palatino Linotype"/>
              <a:cs typeface="Palatino Linotype"/>
              <a:sym typeface="Palatino Linotype"/>
            </a:endParaRPr>
          </a:p>
        </p:txBody>
      </p:sp>
      <p:sp>
        <p:nvSpPr>
          <p:cNvPr id="145" name="Google Shape;145;p19"/>
          <p:cNvSpPr txBox="1"/>
          <p:nvPr/>
        </p:nvSpPr>
        <p:spPr>
          <a:xfrm>
            <a:off x="592491" y="1663241"/>
            <a:ext cx="2663700" cy="238500"/>
          </a:xfrm>
          <a:prstGeom prst="rect">
            <a:avLst/>
          </a:prstGeom>
          <a:noFill/>
          <a:ln cap="flat" cmpd="sng" w="9525">
            <a:solidFill>
              <a:schemeClr val="lt2"/>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100">
              <a:solidFill>
                <a:srgbClr val="FF0000"/>
              </a:solidFill>
            </a:endParaRPr>
          </a:p>
        </p:txBody>
      </p:sp>
      <p:pic>
        <p:nvPicPr>
          <p:cNvPr id="146" name="Google Shape;146;p19"/>
          <p:cNvPicPr preferRelativeResize="0"/>
          <p:nvPr/>
        </p:nvPicPr>
        <p:blipFill>
          <a:blip r:embed="rId3">
            <a:alphaModFix/>
          </a:blip>
          <a:stretch>
            <a:fillRect/>
          </a:stretch>
        </p:blipFill>
        <p:spPr>
          <a:xfrm>
            <a:off x="457200" y="971338"/>
            <a:ext cx="8229600" cy="3552825"/>
          </a:xfrm>
          <a:prstGeom prst="rect">
            <a:avLst/>
          </a:prstGeom>
          <a:noFill/>
          <a:ln>
            <a:noFill/>
          </a:ln>
        </p:spPr>
      </p:pic>
      <p:sp>
        <p:nvSpPr>
          <p:cNvPr id="147" name="Google Shape;147;p19"/>
          <p:cNvSpPr txBox="1"/>
          <p:nvPr/>
        </p:nvSpPr>
        <p:spPr>
          <a:xfrm>
            <a:off x="441750" y="4545425"/>
            <a:ext cx="8260500" cy="629100"/>
          </a:xfrm>
          <a:prstGeom prst="rect">
            <a:avLst/>
          </a:prstGeom>
          <a:noFill/>
          <a:ln>
            <a:noFill/>
          </a:ln>
        </p:spPr>
        <p:txBody>
          <a:bodyPr anchorCtr="0" anchor="t" bIns="34275" lIns="68575" spcFirstLastPara="1" rIns="68575" wrap="square" tIns="34275">
            <a:normAutofit fontScale="25000" lnSpcReduction="20000"/>
          </a:bodyPr>
          <a:lstStyle/>
          <a:p>
            <a:pPr indent="0" lvl="0" marL="0" marR="0" rtl="0" algn="l">
              <a:spcBef>
                <a:spcPts val="400"/>
              </a:spcBef>
              <a:spcAft>
                <a:spcPts val="0"/>
              </a:spcAft>
              <a:buNone/>
            </a:pPr>
            <a:r>
              <a:t/>
            </a:r>
            <a:endParaRPr sz="1100"/>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0" lvl="0" marL="114300" marR="0" rtl="0" algn="l">
              <a:spcBef>
                <a:spcPts val="400"/>
              </a:spcBef>
              <a:spcAft>
                <a:spcPts val="0"/>
              </a:spcAft>
              <a:buClr>
                <a:srgbClr val="626A19"/>
              </a:buClr>
              <a:buSzPct val="31666"/>
              <a:buFont typeface="Noto Sans Symbols"/>
              <a:buNone/>
            </a:pPr>
            <a:r>
              <a:rPr i="1" lang="en" sz="6000">
                <a:solidFill>
                  <a:schemeClr val="dk1"/>
                </a:solidFill>
                <a:latin typeface="Palatino Linotype"/>
                <a:ea typeface="Palatino Linotype"/>
                <a:cs typeface="Palatino Linotype"/>
                <a:sym typeface="Palatino Linotype"/>
              </a:rPr>
              <a:t>Please see supporting information for maps and statistics regarding these shelters, as well as shelters in additional cities.</a:t>
            </a:r>
            <a:endParaRPr i="1" sz="6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t/>
            </a:r>
            <a:endParaRPr sz="2000">
              <a:solidFill>
                <a:schemeClr val="dk1"/>
              </a:solidFill>
              <a:latin typeface="Palatino Linotype"/>
              <a:ea typeface="Palatino Linotype"/>
              <a:cs typeface="Palatino Linotype"/>
              <a:sym typeface="Palatino Linotype"/>
            </a:endParaRPr>
          </a:p>
          <a:p>
            <a:pPr indent="-88900" lvl="0" marL="203200" marR="0" rtl="0" algn="l">
              <a:spcBef>
                <a:spcPts val="400"/>
              </a:spcBef>
              <a:spcAft>
                <a:spcPts val="0"/>
              </a:spcAft>
              <a:buClr>
                <a:srgbClr val="626A19"/>
              </a:buClr>
              <a:buSzPct val="95000"/>
              <a:buFont typeface="Noto Sans Symbols"/>
              <a:buNone/>
            </a:pPr>
            <a:r>
              <a:rPr lang="en" sz="2000">
                <a:solidFill>
                  <a:schemeClr val="dk1"/>
                </a:solidFill>
                <a:latin typeface="Palatino Linotype"/>
                <a:ea typeface="Palatino Linotype"/>
                <a:cs typeface="Palatino Linotype"/>
                <a:sym typeface="Palatino Linotype"/>
              </a:rPr>
              <a:t>V</a:t>
            </a:r>
            <a:endParaRPr sz="2000">
              <a:solidFill>
                <a:schemeClr val="dk1"/>
              </a:solidFill>
              <a:latin typeface="Palatino Linotype"/>
              <a:ea typeface="Palatino Linotype"/>
              <a:cs typeface="Palatino Linotype"/>
              <a:sym typeface="Palatino Linotype"/>
            </a:endParaRPr>
          </a:p>
        </p:txBody>
      </p:sp>
      <p:sp>
        <p:nvSpPr>
          <p:cNvPr id="148" name="Google Shape;148;p19"/>
          <p:cNvSpPr/>
          <p:nvPr/>
        </p:nvSpPr>
        <p:spPr>
          <a:xfrm>
            <a:off x="5205675" y="3300900"/>
            <a:ext cx="3360300" cy="465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par>
                                <p:cTn fill="hold" nodeType="withEffect" presetClass="exit" presetID="10" presetSubtype="0">
                                  <p:stCondLst>
                                    <p:cond delay="0"/>
                                  </p:stCondLst>
                                  <p:childTnLst>
                                    <p:animEffect filter="fade" transition="out">
                                      <p:cBhvr>
                                        <p:cTn dur="500"/>
                                        <p:tgtEl>
                                          <p:spTgt spid="145"/>
                                        </p:tgtEl>
                                      </p:cBhvr>
                                    </p:animEffect>
                                    <p:set>
                                      <p:cBhvr>
                                        <p:cTn dur="1" fill="hold">
                                          <p:stCondLst>
                                            <p:cond delay="500"/>
                                          </p:stCondLst>
                                        </p:cTn>
                                        <p:tgtEl>
                                          <p:spTgt spid="1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0"/>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20"/>
          <p:cNvPicPr preferRelativeResize="0"/>
          <p:nvPr/>
        </p:nvPicPr>
        <p:blipFill>
          <a:blip r:embed="rId3">
            <a:alphaModFix/>
          </a:blip>
          <a:stretch>
            <a:fillRect/>
          </a:stretch>
        </p:blipFill>
        <p:spPr>
          <a:xfrm>
            <a:off x="231303" y="-8600"/>
            <a:ext cx="8681393" cy="5143499"/>
          </a:xfrm>
          <a:prstGeom prst="rect">
            <a:avLst/>
          </a:prstGeom>
          <a:noFill/>
          <a:ln>
            <a:noFill/>
          </a:ln>
        </p:spPr>
      </p:pic>
      <p:sp>
        <p:nvSpPr>
          <p:cNvPr id="155" name="Google Shape;155;p20"/>
          <p:cNvSpPr/>
          <p:nvPr/>
        </p:nvSpPr>
        <p:spPr>
          <a:xfrm>
            <a:off x="6858000" y="329050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 name="Google Shape;161;p21"/>
          <p:cNvPicPr preferRelativeResize="0"/>
          <p:nvPr/>
        </p:nvPicPr>
        <p:blipFill>
          <a:blip r:embed="rId3">
            <a:alphaModFix/>
          </a:blip>
          <a:stretch>
            <a:fillRect/>
          </a:stretch>
        </p:blipFill>
        <p:spPr>
          <a:xfrm>
            <a:off x="172770" y="0"/>
            <a:ext cx="8798459" cy="5143499"/>
          </a:xfrm>
          <a:prstGeom prst="rect">
            <a:avLst/>
          </a:prstGeom>
          <a:noFill/>
          <a:ln>
            <a:noFill/>
          </a:ln>
        </p:spPr>
      </p:pic>
      <p:sp>
        <p:nvSpPr>
          <p:cNvPr id="162" name="Google Shape;162;p21"/>
          <p:cNvSpPr/>
          <p:nvPr/>
        </p:nvSpPr>
        <p:spPr>
          <a:xfrm>
            <a:off x="6858000" y="329905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p:nvPr/>
        </p:nvSpPr>
        <p:spPr>
          <a:xfrm>
            <a:off x="0" y="-17150"/>
            <a:ext cx="9144000" cy="5160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2"/>
          <p:cNvPicPr preferRelativeResize="0"/>
          <p:nvPr/>
        </p:nvPicPr>
        <p:blipFill>
          <a:blip r:embed="rId3">
            <a:alphaModFix/>
          </a:blip>
          <a:stretch>
            <a:fillRect/>
          </a:stretch>
        </p:blipFill>
        <p:spPr>
          <a:xfrm>
            <a:off x="193359" y="0"/>
            <a:ext cx="8757282" cy="5143499"/>
          </a:xfrm>
          <a:prstGeom prst="rect">
            <a:avLst/>
          </a:prstGeom>
          <a:noFill/>
          <a:ln>
            <a:noFill/>
          </a:ln>
        </p:spPr>
      </p:pic>
      <p:sp>
        <p:nvSpPr>
          <p:cNvPr id="169" name="Google Shape;169;p22"/>
          <p:cNvSpPr/>
          <p:nvPr/>
        </p:nvSpPr>
        <p:spPr>
          <a:xfrm>
            <a:off x="6858000" y="3290500"/>
            <a:ext cx="1935300" cy="184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resentation on brainstorming">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